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2C42-0BF7-46AB-BEDB-F4136DD50C3F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CF317-2BF4-4E4B-9D22-BBF423B80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09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CF317-2BF4-4E4B-9D22-BBF423B806F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22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DC855-D980-2C6C-A386-7F5F7FF98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38684-4CDC-E393-61DC-0547F843A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E891A5-7095-E7B1-46B2-88ADC47C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998600-F61C-19B9-6267-58FFD1C8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E1BF96-DFFA-1045-6521-B826CFE6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77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02D1B-C42B-FC53-DA87-5A77CBCF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2486FD-B189-6A24-5D12-A48F43B2D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C31752-F1FB-978C-1F0A-80FEFC42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525B7F-CD37-E536-53B5-9C03A51D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6ADE2B-55AB-EB1D-E3C9-6C4FC13B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84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8A5DD0-C0CA-9FB3-871A-EC8B44809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645333-B22A-DCB4-662C-91AB33D3B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9C7134-7781-9DB8-18A1-6A79EAED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91D16-448C-CD43-4477-63F91CEF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E7AB37-4409-F398-9AFD-166D5A1F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82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6D9D4-52AF-4F2A-165D-00BB923D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DAF0C7-875C-27DD-9EB3-9BA9913AE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948204-BE8E-DE82-5E8D-5582E57B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E3EF80-5461-FD56-3186-41B4A200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7DB200-8943-AB87-6F91-646C689B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78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00DD5-DFEA-68E9-5A09-EDE102B0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609A2F-4919-1DC5-2012-0677D182C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0CFB9F-54EF-4DE5-3661-E44FA4A6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674A78-B4A7-3BD2-17BD-DC11C4EB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AE19B8-75F5-44AE-725A-6C0C4C78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0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3ED43-B218-AAD0-BD18-58AEA71A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B2186A-A994-4291-867C-E3196310C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89A829-0DC8-6149-EAFE-C5F1DD1DE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6E2C47-6B27-BE54-4618-23EE98E0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D20CC2-91F2-A9F7-9543-A308DF8F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B08E3E-D75B-CF4D-16D8-E99F0392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22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AFC7A-D51A-51D4-0D8B-84755A3D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90C9F7-1505-F284-B465-A5E5C5DE2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EF9A10-0A3C-6852-7840-E901C180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1431E0-6DFC-F673-60D6-D5F86DFB6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495371-6D9F-369B-D1B7-5A79C0F70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FE3DF0-BEF0-ACF9-F8E7-54E4CB01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6C5EDD-B6B8-CFCA-7EDB-09259A3F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89AE7E-56EE-1C84-A86F-875B6681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64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4E6A8-1251-2B10-D013-0AA2A34D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8F6333-7EF3-65B2-958B-90617EDB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F9D915-A9B7-ADB3-A2D1-65CE0956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5D4EEA-62DA-F7E5-5975-A9F438AF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9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2E662E-9CD8-F1D9-ADE4-E480AD7F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550C2ED-A70F-CAE5-024A-CF42E1FA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02C629-53F1-181B-D8DF-EAA2E266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28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127D1-54A7-D4F8-A997-C0EDBEDC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1B8F9F-DDFE-2196-B4BE-7D1A7F1D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C6A4AA-2706-015E-4B19-B9834ED28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2268D0-1F1E-00BD-F83E-C4D4DC1E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EDD005-DE77-E7EE-6C91-6A5BE93E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E1FC93-44C5-1B7D-A236-C91FB026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97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782C9-ECCC-C4FA-A62D-9EADE181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F9AFE1-9595-893F-7330-F3C122864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F628BE-5B24-CBD3-E108-10134E684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70F216-EBFB-9F78-0F71-91FFD5C7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64D6E0-3B35-909E-6B25-1BB8DCB5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827E1F-0309-FA6A-F8AA-DCF9B56B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71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E5FA68-3359-5334-A1B1-AA837B23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0C9102-4063-1418-60CF-6AE6B2433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8162B9-0DB5-6235-FB0C-ACF05F0C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83692-9AB3-40F6-B52B-5650D7C7DAD8}" type="datetimeFigureOut">
              <a:rPr lang="cs-CZ" smtClean="0"/>
              <a:t>07.11.2025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9BAA1F-5E53-B1DF-F7E7-AEF42E4A3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1B671-CA90-D75E-9D00-96E72CD1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C4A034-F030-4A54-84DE-9FC466092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30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infoabsolvent.cz/Data/Mmp/Video/Full/3667H01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nfoabsolvent.cz/VideoObory/Video/6551E01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tsul.cz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tsul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tsul.cz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bchodniskola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19EAC-2813-6221-17C3-C3E2570851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>
                <a:latin typeface="Aptos Black" panose="020F0502020204030204" pitchFamily="34" charset="0"/>
              </a:rPr>
              <a:t>VOLBA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DCA7BD-421C-016D-718B-E50256D76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8000" dirty="0">
                <a:latin typeface="Aptos Black" panose="020B0004020202020204" pitchFamily="34" charset="0"/>
              </a:rPr>
              <a:t>POVOLÁNÍ</a:t>
            </a:r>
          </a:p>
        </p:txBody>
      </p:sp>
    </p:spTree>
    <p:extLst>
      <p:ext uri="{BB962C8B-B14F-4D97-AF65-F5344CB8AC3E}">
        <p14:creationId xmlns:p14="http://schemas.microsoft.com/office/powerpoint/2010/main" val="36499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BF25143-9E8F-55CB-25F1-EBFB8AC2E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2857500"/>
            <a:ext cx="5619750" cy="1143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44A33E-FFED-605C-D912-928362737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9651"/>
            <a:ext cx="9144000" cy="875489"/>
          </a:xfrm>
        </p:spPr>
        <p:txBody>
          <a:bodyPr>
            <a:normAutofit/>
          </a:bodyPr>
          <a:lstStyle/>
          <a:p>
            <a:r>
              <a:rPr lang="cs-CZ" sz="2800" b="1" dirty="0"/>
              <a:t>VOŠ, SPŠ, SOŠ  VARNSDORF</a:t>
            </a:r>
            <a:br>
              <a:rPr lang="cs-CZ" sz="2800" b="1" dirty="0"/>
            </a:br>
            <a:r>
              <a:rPr lang="sv-SE" sz="2800" dirty="0"/>
              <a:t>Bratislavská 2166, 407 47 Varnsdorf</a:t>
            </a:r>
            <a:r>
              <a:rPr lang="cs-CZ" sz="2800" dirty="0"/>
              <a:t>, </a:t>
            </a:r>
            <a:r>
              <a:rPr lang="cs-CZ" sz="1600" dirty="0"/>
              <a:t>www.skolavdf.cz</a:t>
            </a:r>
            <a:endParaRPr lang="cs-CZ" sz="1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C46A87-C0C8-4BA2-76DA-E429C754C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493" y="1332689"/>
            <a:ext cx="10204315" cy="502791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41-52-E/01 </a:t>
            </a:r>
            <a:r>
              <a:rPr lang="cs-CZ" b="1" i="1" dirty="0"/>
              <a:t>Zahradnické práce</a:t>
            </a:r>
          </a:p>
          <a:p>
            <a:pPr algn="l"/>
            <a:r>
              <a:rPr lang="cs-CZ" sz="1800" u="sng" dirty="0"/>
              <a:t>Délka přípravy:</a:t>
            </a:r>
            <a:r>
              <a:rPr lang="cs-CZ" sz="1800" dirty="0"/>
              <a:t>                  3 roky, denní studium</a:t>
            </a:r>
          </a:p>
          <a:p>
            <a:pPr algn="l"/>
            <a:r>
              <a:rPr lang="cs-CZ" sz="1800" u="sng" dirty="0"/>
              <a:t>Způsob ukončení:</a:t>
            </a:r>
            <a:r>
              <a:rPr lang="cs-CZ" sz="1800" dirty="0"/>
              <a:t>            závěrečná zkouška, výuční list</a:t>
            </a:r>
          </a:p>
          <a:p>
            <a:pPr algn="l"/>
            <a:r>
              <a:rPr lang="cs-CZ" sz="1800" u="sng" dirty="0"/>
              <a:t>Dosažená kvalifikace</a:t>
            </a:r>
            <a:r>
              <a:rPr lang="cs-CZ" sz="1800" dirty="0"/>
              <a:t>:    střední odborné vzdělání</a:t>
            </a:r>
          </a:p>
          <a:p>
            <a:pPr algn="l">
              <a:lnSpc>
                <a:spcPct val="100000"/>
              </a:lnSpc>
            </a:pPr>
            <a:r>
              <a:rPr lang="cs-CZ" sz="1800" b="1" dirty="0"/>
              <a:t>Popis oboru: </a:t>
            </a:r>
            <a:r>
              <a:rPr lang="cs-CZ" sz="1800" dirty="0"/>
              <a:t>Absolvent oboru zahradnické práce získá znalosti a dovednosti týkající se materiálů používaných v oblasti zahradnictví i základních pěstitelských technologií. Dovede obsluhovat zahradnické stroje a zařízení. Naučí se rozmnožovat, pěstovat a ošetřovat jednotlivé druhy rostlin, taktéž sklízet, třídit a expedovat květiny, zeleninu a ovoce. Osvojí si pozitivní vztah k životnímu prostředí vedoucí k jeho ochraně. Odborný výcvik je prováděn na školních pozemcích v týdenních intervalech (týden teorie, týden praxe).</a:t>
            </a:r>
            <a:endParaRPr lang="cs-CZ" sz="1800" b="1" dirty="0"/>
          </a:p>
          <a:p>
            <a:pPr algn="l">
              <a:lnSpc>
                <a:spcPct val="100000"/>
              </a:lnSpc>
            </a:pPr>
            <a:r>
              <a:rPr lang="cs-CZ" sz="1800" b="1" dirty="0"/>
              <a:t>Uplatnění absolventa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pracovní činnosti v oborech ovocnictví, sadovnictví, květinářství a floristika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zahradnictví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firmy zabývající se úpravou veřejné zeleně</a:t>
            </a:r>
          </a:p>
          <a:p>
            <a:pPr algn="l">
              <a:lnSpc>
                <a:spcPct val="100000"/>
              </a:lnSpc>
            </a:pPr>
            <a:r>
              <a:rPr lang="cs-CZ" sz="1800" b="1" i="1" dirty="0"/>
              <a:t>DOD 14. 11., 17. 1.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4B3778-BCF5-8E69-5366-AE082BC9C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444" y="970764"/>
            <a:ext cx="1643063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7062-0A46-5736-E052-30EC6981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3403"/>
          </a:xfrm>
        </p:spPr>
        <p:txBody>
          <a:bodyPr>
            <a:norm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VÝBĚR UČEBNÍHO OBORU – NENÍ TO LEHKÉ ROZHODNUTÍ</a:t>
            </a:r>
            <a:r>
              <a:rPr lang="cs-CZ" sz="3800" b="1" dirty="0">
                <a:solidFill>
                  <a:srgbClr val="FF0000"/>
                </a:solidFill>
              </a:rPr>
              <a:t>! </a:t>
            </a:r>
            <a:br>
              <a:rPr lang="cs-CZ" sz="3800" dirty="0"/>
            </a:br>
            <a:r>
              <a:rPr lang="cs-CZ" sz="2400" dirty="0"/>
              <a:t>Než se rozhodneš, zvaž své možnosti: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0EE911-01E3-D8EB-9B76-DC930DDF5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340"/>
            <a:ext cx="10515600" cy="46498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dirty="0"/>
              <a:t>🧠 </a:t>
            </a:r>
            <a:r>
              <a:rPr lang="cs-CZ" b="1" dirty="0"/>
              <a:t>Jaký mám prospěch a v čem jsem zručný?</a:t>
            </a:r>
            <a:br>
              <a:rPr lang="cs-CZ" dirty="0"/>
            </a:br>
            <a:r>
              <a:rPr lang="cs-CZ" dirty="0"/>
              <a:t>💡 </a:t>
            </a:r>
            <a:r>
              <a:rPr lang="cs-CZ" b="1" dirty="0"/>
              <a:t>Co mě baví? Jaké mám zájmy?</a:t>
            </a:r>
            <a:br>
              <a:rPr lang="cs-CZ" dirty="0"/>
            </a:br>
            <a:r>
              <a:rPr lang="cs-CZ" dirty="0"/>
              <a:t>🏫 </a:t>
            </a:r>
            <a:r>
              <a:rPr lang="cs-CZ" b="1" dirty="0"/>
              <a:t>Jaké učební obory se nabízejí v mém městě?</a:t>
            </a:r>
            <a:br>
              <a:rPr lang="cs-CZ" dirty="0"/>
            </a:br>
            <a:r>
              <a:rPr lang="cs-CZ" dirty="0"/>
              <a:t>🚌 </a:t>
            </a:r>
            <a:r>
              <a:rPr lang="cs-CZ" b="1" dirty="0"/>
              <a:t>Jsem schopen/schopná dojíždět?</a:t>
            </a:r>
            <a:br>
              <a:rPr lang="cs-CZ" dirty="0"/>
            </a:br>
            <a:r>
              <a:rPr lang="cs-CZ" i="1" dirty="0"/>
              <a:t>(např. Ústí n. L., Varnsdorf)</a:t>
            </a:r>
            <a:br>
              <a:rPr lang="cs-CZ" dirty="0"/>
            </a:br>
            <a:r>
              <a:rPr lang="cs-CZ" dirty="0"/>
              <a:t>🏠 </a:t>
            </a:r>
            <a:r>
              <a:rPr lang="cs-CZ" b="1" dirty="0"/>
              <a:t>Zvládl/a bych fungovat na internátě?</a:t>
            </a:r>
            <a:br>
              <a:rPr lang="cs-CZ" dirty="0"/>
            </a:br>
            <a:r>
              <a:rPr lang="cs-CZ" dirty="0"/>
              <a:t>💰 </a:t>
            </a:r>
            <a:r>
              <a:rPr lang="cs-CZ" b="1" dirty="0"/>
              <a:t>Můžeme si to s rodiči dovolit?</a:t>
            </a:r>
          </a:p>
          <a:p>
            <a:endParaRPr lang="cs-CZ" b="1" dirty="0"/>
          </a:p>
          <a:p>
            <a:pPr marL="0" indent="0" algn="ctr">
              <a:buNone/>
            </a:pPr>
            <a:r>
              <a:rPr lang="cs-CZ" dirty="0"/>
              <a:t>Rozhodnutí o oboru ovlivní tvou budoucnost – věnuj mu čas a přemýšlej, co je pro tebe opravdu to pravé!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93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BC756-9C08-BAE6-32FF-ECA9E314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386070" cy="10210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C00000"/>
                </a:solidFill>
              </a:rPr>
              <a:t>SŠ LODNÍ DOPRAVY A TECHNICKÝCH ŘEMESEL  </a:t>
            </a:r>
            <a:br>
              <a:rPr lang="cs-CZ" sz="4000" dirty="0"/>
            </a:br>
            <a:r>
              <a:rPr lang="cs-CZ" sz="4000" dirty="0"/>
              <a:t>                                                                                            </a:t>
            </a:r>
            <a:endParaRPr lang="cs-CZ" sz="1400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0886D800-BDD6-151C-FB2A-4EA9CE0526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15" y="3490753"/>
            <a:ext cx="4861570" cy="10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CE4CE91-576B-A0E2-1148-3D4908EB0A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220" t="37656" r="31676" b="22898"/>
          <a:stretch>
            <a:fillRect/>
          </a:stretch>
        </p:blipFill>
        <p:spPr>
          <a:xfrm>
            <a:off x="8834869" y="1529041"/>
            <a:ext cx="3224388" cy="254565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CB33655-B03C-4B66-00FA-7FA7C34544F0}"/>
              </a:ext>
            </a:extLst>
          </p:cNvPr>
          <p:cNvSpPr txBox="1"/>
          <p:nvPr/>
        </p:nvSpPr>
        <p:spPr>
          <a:xfrm>
            <a:off x="625642" y="1196502"/>
            <a:ext cx="840606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i="1" dirty="0">
                <a:effectLst/>
              </a:rPr>
              <a:t>36 - 67 - E/01 </a:t>
            </a:r>
            <a:r>
              <a:rPr lang="cs-CZ" sz="2400" b="1" i="1" dirty="0">
                <a:effectLst/>
              </a:rPr>
              <a:t>Zednické práce</a:t>
            </a:r>
            <a:r>
              <a:rPr lang="cs-CZ" sz="2400" b="1" dirty="0">
                <a:effectLst/>
              </a:rPr>
              <a:t> </a:t>
            </a:r>
            <a:r>
              <a:rPr lang="cs-CZ" sz="1400" b="1" dirty="0">
                <a:effectLst/>
              </a:rPr>
              <a:t> </a:t>
            </a:r>
          </a:p>
          <a:p>
            <a:pPr>
              <a:buNone/>
            </a:pPr>
            <a:r>
              <a:rPr lang="cs-CZ" sz="1400" b="1" dirty="0">
                <a:effectLst/>
                <a:hlinkClick r:id="rId4"/>
              </a:rPr>
              <a:t>https://www.infoabsolvent.cz/Data/Mmp/Video/Full/3667H01.mp4</a:t>
            </a:r>
            <a:endParaRPr lang="cs-CZ" sz="1400" b="1" dirty="0">
              <a:effectLst/>
            </a:endParaRPr>
          </a:p>
          <a:p>
            <a:pPr>
              <a:buNone/>
            </a:pPr>
            <a:r>
              <a:rPr lang="cs-CZ" u="sng" dirty="0">
                <a:effectLst/>
              </a:rPr>
              <a:t>Délka přípravy:</a:t>
            </a:r>
            <a:r>
              <a:rPr lang="cs-CZ" dirty="0"/>
              <a:t>                 3 roky, denní studium</a:t>
            </a:r>
          </a:p>
          <a:p>
            <a:pPr>
              <a:buNone/>
            </a:pPr>
            <a:r>
              <a:rPr lang="cs-CZ" u="sng" dirty="0">
                <a:effectLst/>
              </a:rPr>
              <a:t>Způsob ukončení:</a:t>
            </a:r>
            <a:r>
              <a:rPr lang="cs-CZ" dirty="0"/>
              <a:t>           závěrečná zkouška, výuční list</a:t>
            </a:r>
          </a:p>
          <a:p>
            <a:pPr>
              <a:buNone/>
            </a:pPr>
            <a:r>
              <a:rPr lang="cs-CZ" u="sng" dirty="0">
                <a:effectLst/>
              </a:rPr>
              <a:t>Dosažená kvalifikace</a:t>
            </a:r>
            <a:r>
              <a:rPr lang="cs-CZ" dirty="0"/>
              <a:t>:   střední odborné vzdělání</a:t>
            </a:r>
          </a:p>
          <a:p>
            <a:endParaRPr lang="cs-CZ" u="sng" dirty="0">
              <a:effectLst/>
            </a:endParaRPr>
          </a:p>
          <a:p>
            <a:r>
              <a:rPr lang="cs-CZ" b="1" u="sng" dirty="0">
                <a:effectLst/>
              </a:rPr>
              <a:t>Profil absolventa: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Absolvent zvládá po ukončení učebního oboru tyto činnosti: zdění , omítání, betonářské práce, provádění jednoduchých izolací, zateplování budov, osazování výrobků PSV, jednoduché vyměřovací práce podle projektové dokumentace, pomocné práce a přípravu směsí a materiálů, lešenářské práce, obsluhu stavebních strojů a dokončovací práce.</a:t>
            </a:r>
          </a:p>
          <a:p>
            <a:endParaRPr lang="cs-CZ" dirty="0">
              <a:effectLst/>
            </a:endParaRPr>
          </a:p>
          <a:p>
            <a:r>
              <a:rPr lang="cs-CZ" b="1" u="sng" dirty="0">
                <a:effectLst/>
              </a:rPr>
              <a:t>Uplatnění </a:t>
            </a:r>
            <a:r>
              <a:rPr lang="cs-CZ" b="1" u="sng" dirty="0" err="1">
                <a:effectLst/>
              </a:rPr>
              <a:t>absloventa</a:t>
            </a:r>
            <a:r>
              <a:rPr lang="cs-CZ" b="1" u="sng" dirty="0">
                <a:effectLst/>
              </a:rPr>
              <a:t>: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Učební obor zednické práce připravuje žáky na výkon uvedeného okruhu pracovních činností v pozemním stavitelství. Po získání příslušné praxe se uplatní ve stavebních firmách.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Děčín – Křešice </a:t>
            </a:r>
            <a:r>
              <a:rPr lang="cs-CZ" sz="1400" dirty="0"/>
              <a:t>DOD: 14. 11. 2025                                                                                                     </a:t>
            </a:r>
            <a:r>
              <a:rPr lang="cs-CZ" dirty="0"/>
              <a:t>www.dorado.cz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2D5B75D-6EE9-CC7B-C9A0-AF193CDD1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500" y="4349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2BFD5-D3CC-24F4-5F02-DD0A6AF5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70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SŠ LODNÍ DOPRAVY A TECHNICKÝCH ŘEMESEL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A5965-B07C-C1BC-3680-4D269ED08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896" y="1459832"/>
            <a:ext cx="10934192" cy="5242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i="1" dirty="0"/>
              <a:t>65 - 51 - E/01 </a:t>
            </a:r>
            <a:r>
              <a:rPr lang="cs-CZ" sz="2400" b="1" i="1" dirty="0"/>
              <a:t>Stravovací a ubytovací služby</a:t>
            </a:r>
            <a:r>
              <a:rPr lang="cs-CZ" sz="2400" b="1" dirty="0"/>
              <a:t>   </a:t>
            </a:r>
            <a:r>
              <a:rPr lang="cs-CZ" sz="1800" b="1" dirty="0"/>
              <a:t>   </a:t>
            </a:r>
          </a:p>
          <a:p>
            <a:pPr marL="0" indent="0">
              <a:buNone/>
            </a:pPr>
            <a:r>
              <a:rPr lang="cs-CZ" sz="1400" dirty="0">
                <a:hlinkClick r:id="rId2"/>
              </a:rPr>
              <a:t>https://www.infoabsolvent.cz/VideoObory/Video/6551E01</a:t>
            </a:r>
            <a:endParaRPr lang="cs-CZ" sz="1400" dirty="0"/>
          </a:p>
          <a:p>
            <a:pPr marL="0" indent="0">
              <a:buNone/>
            </a:pPr>
            <a:r>
              <a:rPr lang="cs-CZ" sz="1800" u="sng" dirty="0">
                <a:effectLst/>
              </a:rPr>
              <a:t>Délka přípravy:</a:t>
            </a:r>
            <a:r>
              <a:rPr lang="cs-CZ" sz="1800" dirty="0"/>
              <a:t>                  3 roky, denní studium</a:t>
            </a:r>
          </a:p>
          <a:p>
            <a:pPr marL="0" indent="0">
              <a:buNone/>
            </a:pPr>
            <a:r>
              <a:rPr lang="cs-CZ" sz="1800" u="sng" dirty="0">
                <a:effectLst/>
              </a:rPr>
              <a:t>Způsob ukončení:</a:t>
            </a:r>
            <a:r>
              <a:rPr lang="cs-CZ" sz="1800" dirty="0"/>
              <a:t>              závěrečná zkouška, výuční list</a:t>
            </a:r>
          </a:p>
          <a:p>
            <a:pPr marL="0" indent="0">
              <a:buNone/>
            </a:pPr>
            <a:r>
              <a:rPr lang="cs-CZ" sz="1800" u="sng" dirty="0">
                <a:effectLst/>
              </a:rPr>
              <a:t>Dosažená kvalifikace</a:t>
            </a:r>
            <a:r>
              <a:rPr lang="cs-CZ" sz="1800" dirty="0"/>
              <a:t>:        střední odborné vzdělání</a:t>
            </a:r>
          </a:p>
          <a:p>
            <a:pPr marL="0" indent="0">
              <a:buNone/>
            </a:pPr>
            <a:r>
              <a:rPr lang="cs-CZ" sz="1800" b="1" u="sng" dirty="0">
                <a:effectLst/>
              </a:rPr>
              <a:t>Profil absolventa:</a:t>
            </a:r>
            <a:br>
              <a:rPr lang="cs-CZ" sz="1800" dirty="0">
                <a:effectLst/>
              </a:rPr>
            </a:br>
            <a:r>
              <a:rPr lang="cs-CZ" sz="1800" dirty="0">
                <a:effectLst/>
              </a:rPr>
              <a:t>Absolvent je schopen vykonávat tyto činnosti: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effectLst/>
              </a:rPr>
              <a:t>na úseku přípravy jídel zajistí uskladnění surovin, jejich předběžnou přípravu, výrobu teplých a studených jídel a nápojů, včetně jejich expedice k výdeji.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effectLst/>
              </a:rPr>
              <a:t>na úseku obsluhy ovládá techniky výdeje pokrmů, jednoduché obsluhy hostů přípravy stolů a údržbu inventáře.</a:t>
            </a:r>
          </a:p>
          <a:p>
            <a:pPr marL="0" indent="0">
              <a:buNone/>
            </a:pPr>
            <a:r>
              <a:rPr lang="cs-CZ" sz="1800" b="1" u="sng" dirty="0">
                <a:effectLst/>
              </a:rPr>
              <a:t>Uplatnění absolventa:</a:t>
            </a:r>
            <a:br>
              <a:rPr lang="cs-CZ" sz="1800" dirty="0">
                <a:effectLst/>
              </a:rPr>
            </a:br>
            <a:r>
              <a:rPr lang="cs-CZ" sz="1800" dirty="0">
                <a:effectLst/>
              </a:rPr>
              <a:t>Absolventi se uplatní při výrobě teplé i studené kuchyně v restauracích, hotelech, rychlém občerstvení, závodních a školních jídelnách, penzionech, sociálních zařízeních apod.</a:t>
            </a:r>
          </a:p>
          <a:p>
            <a:pPr marL="0" indent="0">
              <a:buNone/>
            </a:pPr>
            <a:r>
              <a:rPr lang="cs-CZ" sz="1800" dirty="0"/>
              <a:t>Děčín – Křešice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800" dirty="0"/>
              <a:t>									    www.dorado.cz</a:t>
            </a:r>
            <a:endParaRPr lang="cs-CZ" dirty="0"/>
          </a:p>
          <a:p>
            <a:pPr marL="0" indent="0">
              <a:buNone/>
            </a:pPr>
            <a:r>
              <a:rPr lang="cs-CZ" sz="1800" dirty="0"/>
              <a:t>DOD: 14. 11. 2025</a:t>
            </a:r>
          </a:p>
          <a:p>
            <a:endParaRPr lang="cs-CZ" sz="1800" dirty="0">
              <a:effectLst/>
            </a:endParaRPr>
          </a:p>
          <a:p>
            <a:endParaRPr lang="cs-CZ" sz="18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3EC146-2FB3-77CD-6804-DFF9F533D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923" y="1255551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4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11FF7-BD25-448A-43B4-5D92F329D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" y="328863"/>
            <a:ext cx="10539663" cy="81012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>
                <a:solidFill>
                  <a:srgbClr val="C00000"/>
                </a:solidFill>
              </a:rPr>
              <a:t>SŠ LODNÍ DOPRAVY A TECHNICKÝCH ŘEMESEL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CC6C24-2ECF-3DFE-31B8-19FD5E483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71" y="1138989"/>
            <a:ext cx="10270018" cy="5390148"/>
          </a:xfrm>
        </p:spPr>
        <p:txBody>
          <a:bodyPr>
            <a:normAutofit/>
          </a:bodyPr>
          <a:lstStyle/>
          <a:p>
            <a:pPr algn="l"/>
            <a:r>
              <a:rPr lang="cs-CZ" i="1" dirty="0"/>
              <a:t>75 - 41 - E/01 </a:t>
            </a:r>
            <a:r>
              <a:rPr lang="cs-CZ" b="1" i="1" dirty="0"/>
              <a:t>Pečovatelské služby</a:t>
            </a:r>
            <a:endParaRPr lang="cs-CZ" b="1" dirty="0"/>
          </a:p>
          <a:p>
            <a:pPr algn="l"/>
            <a:r>
              <a:rPr lang="cs-CZ" sz="1800" u="sng" dirty="0">
                <a:effectLst/>
              </a:rPr>
              <a:t>Délka přípravy:</a:t>
            </a:r>
            <a:r>
              <a:rPr lang="cs-CZ" sz="1800" dirty="0"/>
              <a:t>                  3 roky, denní studium</a:t>
            </a:r>
          </a:p>
          <a:p>
            <a:pPr algn="l"/>
            <a:r>
              <a:rPr lang="cs-CZ" sz="1800" u="sng" dirty="0">
                <a:effectLst/>
              </a:rPr>
              <a:t>Způsob ukončení:</a:t>
            </a:r>
            <a:r>
              <a:rPr lang="cs-CZ" sz="1800" dirty="0"/>
              <a:t>            závěrečná zkouška, výuční list</a:t>
            </a:r>
          </a:p>
          <a:p>
            <a:pPr algn="l"/>
            <a:r>
              <a:rPr lang="cs-CZ" sz="1800" u="sng" dirty="0">
                <a:effectLst/>
              </a:rPr>
              <a:t>Dosažená kvalifikace</a:t>
            </a:r>
            <a:r>
              <a:rPr lang="cs-CZ" sz="1800" dirty="0"/>
              <a:t>:    střední odborné vzdělání</a:t>
            </a:r>
          </a:p>
          <a:p>
            <a:pPr algn="l"/>
            <a:endParaRPr lang="cs-CZ" sz="1800" u="sng" dirty="0">
              <a:effectLst/>
            </a:endParaRPr>
          </a:p>
          <a:p>
            <a:pPr algn="l"/>
            <a:r>
              <a:rPr lang="cs-CZ" sz="1800" b="1" u="sng" dirty="0">
                <a:effectLst/>
              </a:rPr>
              <a:t>Profil absolventa:</a:t>
            </a:r>
            <a:br>
              <a:rPr lang="cs-CZ" sz="1800" dirty="0">
                <a:effectLst/>
              </a:rPr>
            </a:br>
            <a:r>
              <a:rPr lang="cs-CZ" sz="1800" dirty="0">
                <a:effectLst/>
              </a:rPr>
              <a:t>Učební obor připraví žáky na pozici pracovník sociálních služeb v ambulantních nebo pobytových zařízeních a v terénních službách, zejména při poskytování přímé obslužné a asistentské péče klientům, při zajišťování chodu domácnosti klientů nebo pomoci rodinám s péčí o dítě.</a:t>
            </a:r>
          </a:p>
          <a:p>
            <a:pPr algn="l"/>
            <a:r>
              <a:rPr lang="cs-CZ" sz="1800" b="1" u="sng" dirty="0">
                <a:effectLst/>
              </a:rPr>
              <a:t>Uplatnění absolventa:</a:t>
            </a:r>
            <a:br>
              <a:rPr lang="cs-CZ" sz="1800" dirty="0">
                <a:effectLst/>
              </a:rPr>
            </a:br>
            <a:r>
              <a:rPr lang="cs-CZ" sz="1800" dirty="0">
                <a:effectLst/>
              </a:rPr>
              <a:t>Absolvent se uplatní na pozici pečovatel, osobní asistent, pomocník v domácnosti, dále v úklidových službách (např. sociálních či ubytovacích zařízeních, v kancelářích apod.), při pomocných kuchyňských pracích, při šití a opravách prádla a bytových doplňků, při praní a žehlení prádla. Má předpoklady pro samostatné poskytování služeb soukromým osobám při zajišťování péče o domácnost a děti.</a:t>
            </a:r>
          </a:p>
          <a:p>
            <a:pPr algn="l"/>
            <a:endParaRPr lang="cs-CZ" sz="1800" dirty="0"/>
          </a:p>
          <a:p>
            <a:pPr algn="l"/>
            <a:r>
              <a:rPr lang="cs-CZ" sz="1800" dirty="0"/>
              <a:t>Děčín – Křešice   DOD: 14. 11. 2025                                                                                   www.dorado.cz</a:t>
            </a:r>
          </a:p>
          <a:p>
            <a:pPr algn="l"/>
            <a:endParaRPr lang="cs-CZ" sz="18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C4C82D-009F-8006-59C3-A6676FA8A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777" y="1138990"/>
            <a:ext cx="1989222" cy="19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0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0A026-9A9C-7B7C-D101-F898FBFAE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461"/>
            <a:ext cx="9144000" cy="1387707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Střední průmyslová škola stavební a Střední odborná škola stavební a technická, Ústí nad Labem, příspěvková organizace</a:t>
            </a:r>
            <a:br>
              <a:rPr lang="cs-CZ" sz="2400" dirty="0"/>
            </a:br>
            <a:r>
              <a:rPr lang="cs-CZ" sz="1800" b="1" dirty="0"/>
              <a:t>Výukové středisko Čelakovského 250/5, Ústí nad Labem-Krásné Březno  </a:t>
            </a:r>
            <a:r>
              <a:rPr lang="cs-CZ" sz="1400" b="1" u="sng" dirty="0">
                <a:hlinkClick r:id="rId2"/>
              </a:rPr>
              <a:t>www.stsul.cz</a:t>
            </a:r>
            <a:br>
              <a:rPr lang="cs-CZ" dirty="0"/>
            </a:br>
            <a:endParaRPr lang="cs-CZ" sz="1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C7AC89-5B55-7EB5-6A84-0C132CCE9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71" y="1313233"/>
            <a:ext cx="11060348" cy="5311303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/>
              <a:t>33-56-E/01 </a:t>
            </a:r>
            <a:r>
              <a:rPr lang="cs-CZ" b="1" i="1" dirty="0"/>
              <a:t>Truhlářská a čalounická výroba (Truhlářská výroba)</a:t>
            </a:r>
            <a:endParaRPr lang="cs-CZ" i="1" dirty="0"/>
          </a:p>
          <a:p>
            <a:pPr algn="l"/>
            <a:r>
              <a:rPr lang="cs-CZ" sz="1800" u="sng" dirty="0">
                <a:effectLst/>
              </a:rPr>
              <a:t>Délka přípravy:</a:t>
            </a:r>
            <a:r>
              <a:rPr lang="cs-CZ" sz="1800" dirty="0"/>
              <a:t>                  3 roky, denní studium</a:t>
            </a:r>
          </a:p>
          <a:p>
            <a:pPr algn="l"/>
            <a:r>
              <a:rPr lang="cs-CZ" sz="1800" u="sng" dirty="0">
                <a:effectLst/>
              </a:rPr>
              <a:t>Způsob ukončení:</a:t>
            </a:r>
            <a:r>
              <a:rPr lang="cs-CZ" sz="1800" dirty="0"/>
              <a:t>            závěrečná zkouška, výuční list</a:t>
            </a:r>
          </a:p>
          <a:p>
            <a:pPr algn="l"/>
            <a:r>
              <a:rPr lang="cs-CZ" sz="1800" u="sng" dirty="0">
                <a:effectLst/>
              </a:rPr>
              <a:t>Dosažená kvalifikace</a:t>
            </a:r>
            <a:r>
              <a:rPr lang="cs-CZ" sz="1800" dirty="0"/>
              <a:t>:    střední odborné vzdělání</a:t>
            </a:r>
          </a:p>
          <a:p>
            <a:pPr algn="l"/>
            <a:r>
              <a:rPr lang="cs-CZ" sz="1800" b="1" dirty="0"/>
              <a:t>Charakteristika oboru</a:t>
            </a:r>
            <a:endParaRPr lang="cs-CZ" sz="1800" dirty="0"/>
          </a:p>
          <a:p>
            <a:pPr algn="l"/>
            <a:r>
              <a:rPr lang="cs-CZ" sz="1800" dirty="0"/>
              <a:t>Cílem vzdělávacího programu je poskytnout žákům určité množství všeobecných a odborných poznatků a dovedností pro zpracování dřevní hmoty, zhotovení jednoduchých truhlářských výrobků nebo jejich částí, kompletace základních výrobků truhlářské výroby, provádění jednoduchých oprav a renovací truhlářských výrobků.</a:t>
            </a:r>
          </a:p>
          <a:p>
            <a:pPr algn="l"/>
            <a:endParaRPr lang="cs-CZ" sz="1900" b="1" dirty="0"/>
          </a:p>
          <a:p>
            <a:pPr algn="l"/>
            <a:r>
              <a:rPr lang="cs-CZ" sz="1900" b="1" dirty="0"/>
              <a:t>Možnosti uplatnění absolventa</a:t>
            </a:r>
            <a:endParaRPr lang="cs-CZ" sz="1900" dirty="0"/>
          </a:p>
          <a:p>
            <a:pPr algn="l"/>
            <a:r>
              <a:rPr lang="cs-CZ" sz="1900" dirty="0"/>
              <a:t>Absolvent připraven na výkon pracovních činností souvisejících se strojním obráběním dřeva, po absolvování příslušné praxe je schopen vykonávat činnosti spojené se skladováním, výrobou a zpracováním dřevní hmoty. Možnost dalšího uplatnění je i v jiných oborech, kde je důraz kladen na přesnost a pečlivost.</a:t>
            </a:r>
          </a:p>
          <a:p>
            <a:pPr algn="l"/>
            <a:endParaRPr lang="cs-CZ" sz="1900" dirty="0"/>
          </a:p>
          <a:p>
            <a:pPr algn="l"/>
            <a:r>
              <a:rPr lang="cs-CZ" sz="1600" b="1" dirty="0"/>
              <a:t>DOD: 22. 11. , 25. 11, 13. 1. 2025</a:t>
            </a:r>
          </a:p>
          <a:p>
            <a:pPr algn="l"/>
            <a:endParaRPr lang="cs-CZ" sz="1900" dirty="0"/>
          </a:p>
          <a:p>
            <a:pPr algn="l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3252C-15B6-6BCE-71E7-C135EFB9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865" y="1429708"/>
            <a:ext cx="1551932" cy="15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2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4451E-2624-D0EE-A5DA-031A28D9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4688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7030A0"/>
                </a:solidFill>
              </a:rPr>
              <a:t>Střední průmyslová škola stavební a Střední odborná škola stavební a technická, Ústí nad Labem, příspěvková organizace</a:t>
            </a:r>
            <a:br>
              <a:rPr lang="cs-CZ" sz="2400" dirty="0"/>
            </a:br>
            <a:r>
              <a:rPr lang="cs-CZ" sz="1800" b="1" dirty="0"/>
              <a:t>Výukové středisko Čelakovského 250/5, Ústí nad Labem-Krásné Březno  </a:t>
            </a:r>
            <a:r>
              <a:rPr lang="cs-CZ" sz="1800" b="1" u="sng" dirty="0">
                <a:hlinkClick r:id="rId2"/>
              </a:rPr>
              <a:t>www.stsul.cz</a:t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41B391-5657-729F-A198-0E7421E6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26" y="1825624"/>
            <a:ext cx="10711774" cy="4808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/>
              <a:t>36-57-E/01   </a:t>
            </a:r>
            <a:r>
              <a:rPr lang="cs-CZ" sz="2400" b="1" i="1" dirty="0"/>
              <a:t>Malířské a natěračské práce (Malíř, natěrač)</a:t>
            </a:r>
            <a:endParaRPr lang="cs-CZ" sz="2400" i="1" dirty="0"/>
          </a:p>
          <a:p>
            <a:pPr marL="0" indent="0">
              <a:buNone/>
            </a:pPr>
            <a:r>
              <a:rPr lang="cs-CZ" sz="1800" u="sng" dirty="0">
                <a:effectLst/>
              </a:rPr>
              <a:t>Délka přípravy:</a:t>
            </a:r>
            <a:r>
              <a:rPr lang="cs-CZ" sz="1800" dirty="0"/>
              <a:t>                  3 roky, denní studium</a:t>
            </a:r>
          </a:p>
          <a:p>
            <a:pPr marL="0" indent="0">
              <a:buNone/>
            </a:pPr>
            <a:r>
              <a:rPr lang="cs-CZ" sz="1800" u="sng" dirty="0">
                <a:effectLst/>
              </a:rPr>
              <a:t>Způsob ukončení:</a:t>
            </a:r>
            <a:r>
              <a:rPr lang="cs-CZ" sz="1800" dirty="0"/>
              <a:t>            závěrečná zkouška, výuční list</a:t>
            </a:r>
          </a:p>
          <a:p>
            <a:pPr marL="0" indent="0">
              <a:buNone/>
            </a:pPr>
            <a:r>
              <a:rPr lang="cs-CZ" sz="1800" u="sng" dirty="0">
                <a:effectLst/>
              </a:rPr>
              <a:t>Dosažená kvalifikace</a:t>
            </a:r>
            <a:r>
              <a:rPr lang="cs-CZ" sz="1800" dirty="0"/>
              <a:t>:    střední odborné vzdělání</a:t>
            </a:r>
          </a:p>
          <a:p>
            <a:pPr marL="0" indent="0">
              <a:buNone/>
            </a:pPr>
            <a:r>
              <a:rPr lang="cs-CZ" sz="1800" b="1" dirty="0"/>
              <a:t>Charakteristika oboru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Učební obor Malířské a natěračské práce je určen pro přípravu pracovníků pro výkon jednoduchých malířských a natěračských prací spojených s přípravou podkladů pod malby a nátěry, prováděním a opravami maleb a nátěrů jednoduchými technikami.</a:t>
            </a:r>
          </a:p>
          <a:p>
            <a:pPr marL="0" indent="0">
              <a:buNone/>
            </a:pPr>
            <a:r>
              <a:rPr lang="cs-CZ" sz="1800" b="1" dirty="0"/>
              <a:t>Možnosti uplatnění absolventa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Absolvent připraven na výkon pracovních činností souvisejících s malířskými a natěračskými pracemi. Po absolvování příslušné praxe je schopen vykonávat činnosti spojené s povrchovou úpravou konstrukcí v pracovním týmu i při samostatné podnikatelské činnosti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DOD: 22. 11. , 25. 11, 13. 1. 2025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1A16FA-785A-A04B-E863-E5BDC17CA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228" y="16667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FE432-A132-5A39-8743-87455DBAA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745"/>
            <a:ext cx="9144000" cy="943583"/>
          </a:xfrm>
        </p:spPr>
        <p:txBody>
          <a:bodyPr>
            <a:normAutofit fontScale="90000"/>
          </a:bodyPr>
          <a:lstStyle/>
          <a:p>
            <a:r>
              <a:rPr lang="cs-CZ" sz="2700" b="1" dirty="0">
                <a:solidFill>
                  <a:srgbClr val="7030A0"/>
                </a:solidFill>
              </a:rPr>
              <a:t>Střední průmyslová škola stavební a Střední odborná škola stavební a technická, Ústí nad Labem, příspěvková organizace</a:t>
            </a:r>
            <a:br>
              <a:rPr lang="cs-CZ" sz="2400" dirty="0"/>
            </a:br>
            <a:r>
              <a:rPr lang="cs-CZ" sz="2000" b="1" dirty="0"/>
              <a:t>Výukové středisko Čelakovského 250/5, Ústí nad Labem-Krásné Březno  </a:t>
            </a:r>
            <a:r>
              <a:rPr lang="cs-CZ" sz="2000" b="1" u="sng" dirty="0">
                <a:hlinkClick r:id="rId2"/>
              </a:rPr>
              <a:t>www.stsul.cz</a:t>
            </a: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D405C7-AD60-C2D6-D044-53729EA70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933" y="1498059"/>
            <a:ext cx="10730464" cy="492219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i="1" dirty="0"/>
              <a:t>36-67-E/01 </a:t>
            </a:r>
            <a:r>
              <a:rPr lang="cs-CZ" sz="2600" b="1" i="1" dirty="0"/>
              <a:t>Zednické práce</a:t>
            </a:r>
            <a:endParaRPr lang="cs-CZ" sz="2600" i="1" dirty="0"/>
          </a:p>
          <a:p>
            <a:pPr algn="l"/>
            <a:r>
              <a:rPr lang="cs-CZ" sz="2100" u="sng" dirty="0"/>
              <a:t>Délka přípravy:</a:t>
            </a:r>
            <a:r>
              <a:rPr lang="cs-CZ" sz="2100" dirty="0"/>
              <a:t>                  3 roky, denní studium</a:t>
            </a:r>
          </a:p>
          <a:p>
            <a:pPr algn="l"/>
            <a:r>
              <a:rPr lang="cs-CZ" sz="2100" u="sng" dirty="0"/>
              <a:t>Způsob ukončení:</a:t>
            </a:r>
            <a:r>
              <a:rPr lang="cs-CZ" sz="2100" dirty="0"/>
              <a:t>            závěrečná zkouška, výuční list</a:t>
            </a:r>
          </a:p>
          <a:p>
            <a:pPr algn="l"/>
            <a:r>
              <a:rPr lang="cs-CZ" sz="2100" u="sng" dirty="0"/>
              <a:t>Dosažená kvalifikace</a:t>
            </a:r>
            <a:r>
              <a:rPr lang="cs-CZ" sz="2100" dirty="0"/>
              <a:t>:    střední odborné vzdělání</a:t>
            </a:r>
          </a:p>
          <a:p>
            <a:pPr algn="l"/>
            <a:r>
              <a:rPr lang="cs-CZ" sz="2100" b="1" dirty="0"/>
              <a:t>Charakteristika oboru</a:t>
            </a:r>
            <a:endParaRPr lang="cs-CZ" sz="2100" dirty="0"/>
          </a:p>
          <a:p>
            <a:pPr algn="l">
              <a:lnSpc>
                <a:spcPct val="120000"/>
              </a:lnSpc>
            </a:pPr>
            <a:r>
              <a:rPr lang="cs-CZ" sz="2100" dirty="0"/>
              <a:t>Cílem vzdělávacího programu je poskytnout žákům určité množství všeobecných a odborných poznatků a dovedností pro samostatné vyzdívání zdiva z různých materiálů, provádění vnitřních a vnějších omítek, provádění jednoduchých izolatérských a betonářských prací. Dalšími aktivitami je osazování výrobků přidružené stavební výroby, provádění dokončovacích prací na stavbách, provádění základních prací při opravách a rekonstrukcích budov a zateplování staveb.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endParaRPr lang="cs-CZ" sz="2100" b="1" dirty="0"/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cs-CZ" sz="2100" b="1" dirty="0"/>
              <a:t>Možnosti uplatnění absolventa</a:t>
            </a:r>
            <a:endParaRPr lang="cs-CZ" sz="2100" dirty="0"/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cs-CZ" sz="2100" dirty="0"/>
              <a:t>Absolvent připraven na výkon pracovních činností souvisejících s HSV a PSV. Po absolvování příslušné praxe je schopen vykonávat činnosti spojené se stavební výrobou u stavebních firem i při samostatné podnikatelské činnosti ve stavebnictví.</a:t>
            </a:r>
          </a:p>
          <a:p>
            <a:pPr algn="l"/>
            <a:r>
              <a:rPr lang="cs-CZ" sz="2100" b="1" dirty="0"/>
              <a:t> </a:t>
            </a:r>
            <a:endParaRPr lang="cs-CZ" sz="2100" dirty="0"/>
          </a:p>
          <a:p>
            <a:pPr algn="l"/>
            <a:r>
              <a:rPr lang="cs-CZ" sz="1800" b="1" dirty="0"/>
              <a:t>DOD: 22. 11. , 25. 11, 13. 1. 2025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AC963E-43F8-3E92-C8C8-C3F24DD6AD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295"/>
          <a:stretch>
            <a:fillRect/>
          </a:stretch>
        </p:blipFill>
        <p:spPr>
          <a:xfrm>
            <a:off x="9831476" y="909536"/>
            <a:ext cx="1368303" cy="19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6C40D-1FE6-A03A-23B6-E2566E36E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489" y="398834"/>
            <a:ext cx="10583694" cy="2266545"/>
          </a:xfrm>
        </p:spPr>
        <p:txBody>
          <a:bodyPr>
            <a:normAutofit/>
          </a:bodyPr>
          <a:lstStyle/>
          <a:p>
            <a:pPr algn="l"/>
            <a:r>
              <a:rPr lang="cs-CZ" sz="2700" b="1" dirty="0">
                <a:solidFill>
                  <a:srgbClr val="FFC000"/>
                </a:solidFill>
              </a:rPr>
              <a:t>Střední škola obchodu, řemesel, služeb a Základní škola, Ústí </a:t>
            </a:r>
            <a:r>
              <a:rPr lang="cs-CZ" sz="2700" b="1" dirty="0" err="1">
                <a:solidFill>
                  <a:srgbClr val="FFC000"/>
                </a:solidFill>
              </a:rPr>
              <a:t>n.L.</a:t>
            </a:r>
            <a:r>
              <a:rPr lang="cs-CZ" sz="2700" b="1" dirty="0">
                <a:solidFill>
                  <a:srgbClr val="FFC000"/>
                </a:solidFill>
              </a:rPr>
              <a:t>, příspěvková organizace</a:t>
            </a:r>
            <a:br>
              <a:rPr lang="cs-CZ" sz="2700" dirty="0"/>
            </a:br>
            <a:r>
              <a:rPr lang="cs-CZ" sz="2000" b="1" dirty="0"/>
              <a:t>Keplerova 315/7, Krásné Březno, 400 07 Ústí nad Labem</a:t>
            </a:r>
            <a:br>
              <a:rPr lang="cs-CZ" sz="2000" dirty="0"/>
            </a:br>
            <a:r>
              <a:rPr lang="cs-CZ" sz="2000" b="1" u="sng" dirty="0">
                <a:hlinkClick r:id="rId2"/>
              </a:rPr>
              <a:t>www.obchodniskola.cz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0C3DD6-C8C9-11CE-9617-5896085AE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489" y="2295728"/>
            <a:ext cx="9792511" cy="3988340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/>
              <a:t>65-51-E/01 </a:t>
            </a:r>
            <a:r>
              <a:rPr lang="cs-CZ" sz="2000" b="1" dirty="0"/>
              <a:t>Stravovací a ubytovací služby (Kuchařské práce)</a:t>
            </a:r>
            <a:r>
              <a:rPr lang="cs-CZ" sz="2000" dirty="0"/>
              <a:t>  </a:t>
            </a:r>
            <a:r>
              <a:rPr lang="cs-CZ" sz="1400" dirty="0"/>
              <a:t>Žáci oboru Stravovací a ubytovací služby (ŠVP: Kuchařské práce) vykonávají praxi ve školní kuchyni v Trmicích, ve 2 školních cvičných kuchyňkách v Trmicích. Součástí práce je nejen pomocná práce v kuchyni, ale také obsluha strávníků v jídelně</a:t>
            </a:r>
          </a:p>
          <a:p>
            <a:pPr algn="l"/>
            <a:r>
              <a:rPr lang="cs-CZ" dirty="0"/>
              <a:t>66-51-E/01 </a:t>
            </a:r>
            <a:r>
              <a:rPr lang="cs-CZ" sz="2000" b="1" dirty="0"/>
              <a:t>Prodavačské práce </a:t>
            </a:r>
            <a:r>
              <a:rPr lang="cs-CZ" sz="1600" dirty="0"/>
              <a:t>Žáci oboru Prodavačské práce vykonávají praxi v hypermarketu Globus v Trmicích. Jejich práce spočívá v doplňování zboží do regálů, obsluze zákazníků v lahůdkách, balení pečiva.</a:t>
            </a:r>
          </a:p>
          <a:p>
            <a:pPr algn="l"/>
            <a:r>
              <a:rPr lang="cs-CZ" dirty="0"/>
              <a:t>75-41-E/01</a:t>
            </a:r>
            <a:r>
              <a:rPr lang="cs-CZ" b="1" dirty="0"/>
              <a:t> </a:t>
            </a:r>
            <a:r>
              <a:rPr lang="cs-CZ" sz="2000" b="1" dirty="0"/>
              <a:t>Pečovatelské služby </a:t>
            </a:r>
            <a:r>
              <a:rPr lang="cs-CZ" sz="1600" dirty="0"/>
              <a:t>Žáci oboru Pečovatelské služby vykonávají praxi v Domově pro seniory Krásné Březno v Ústí nad Labem. Jejich práce spočívá v přímé obslužné a asistentské péči klientů (krmení, hygiena, úklid).</a:t>
            </a:r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r>
              <a:rPr lang="cs-CZ" sz="1600" b="1" dirty="0"/>
              <a:t>DOD  4.12.2025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F81C54-B125-E795-8CCC-50CA492C0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620" y="4867680"/>
            <a:ext cx="2628900" cy="17335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7EE5307-BF65-D8E9-D56B-6A1CB073C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24" y="4703354"/>
            <a:ext cx="2143125" cy="21431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48263C-20D6-1CFB-EB71-EDB0BB0CCC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826" b="5510"/>
          <a:stretch>
            <a:fillRect/>
          </a:stretch>
        </p:blipFill>
        <p:spPr>
          <a:xfrm>
            <a:off x="2553628" y="4867680"/>
            <a:ext cx="2143125" cy="18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21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1439</Words>
  <Application>Microsoft Office PowerPoint</Application>
  <PresentationFormat>Širokoúhlá obrazovka</PresentationFormat>
  <Paragraphs>98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Aptos</vt:lpstr>
      <vt:lpstr>Aptos Black</vt:lpstr>
      <vt:lpstr>Aptos Display</vt:lpstr>
      <vt:lpstr>Arial</vt:lpstr>
      <vt:lpstr>Motiv Office</vt:lpstr>
      <vt:lpstr>VOLBA</vt:lpstr>
      <vt:lpstr>VÝBĚR UČEBNÍHO OBORU – NENÍ TO LEHKÉ ROZHODNUTÍ!  Než se rozhodneš, zvaž své možnosti:</vt:lpstr>
      <vt:lpstr>SŠ LODNÍ DOPRAVY A TECHNICKÝCH ŘEMESEL                                                                                               </vt:lpstr>
      <vt:lpstr>SŠ LODNÍ DOPRAVY A TECHNICKÝCH ŘEMESEL</vt:lpstr>
      <vt:lpstr>SŠ LODNÍ DOPRAVY A TECHNICKÝCH ŘEMESEL</vt:lpstr>
      <vt:lpstr>Střední průmyslová škola stavební a Střední odborná škola stavební a technická, Ústí nad Labem, příspěvková organizace Výukové středisko Čelakovského 250/5, Ústí nad Labem-Krásné Březno  www.stsul.cz </vt:lpstr>
      <vt:lpstr>Střední průmyslová škola stavební a Střední odborná škola stavební a technická, Ústí nad Labem, příspěvková organizace Výukové středisko Čelakovského 250/5, Ústí nad Labem-Krásné Březno  www.stsul.cz </vt:lpstr>
      <vt:lpstr>Střední průmyslová škola stavební a Střední odborná škola stavební a technická, Ústí nad Labem, příspěvková organizace Výukové středisko Čelakovského 250/5, Ústí nad Labem-Krásné Březno  www.stsul.cz</vt:lpstr>
      <vt:lpstr>Střední škola obchodu, řemesel, služeb a Základní škola, Ústí n.L., příspěvková organizace Keplerova 315/7, Krásné Březno, 400 07 Ústí nad Labem www.obchodniskola.cz </vt:lpstr>
      <vt:lpstr>VOŠ, SPŠ, SOŠ  VARNSDORF Bratislavská 2166, 407 47 Varnsdorf, www.skolavdf.cz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Laušmanová Štěpánka</dc:creator>
  <cp:lastModifiedBy>Laušmanová Štěpánka</cp:lastModifiedBy>
  <cp:revision>1</cp:revision>
  <dcterms:created xsi:type="dcterms:W3CDTF">2025-11-07T16:51:39Z</dcterms:created>
  <dcterms:modified xsi:type="dcterms:W3CDTF">2025-11-07T19:30:48Z</dcterms:modified>
</cp:coreProperties>
</file>