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256" r:id="rId2"/>
    <p:sldId id="257" r:id="rId3"/>
    <p:sldId id="308" r:id="rId4"/>
    <p:sldId id="258" r:id="rId5"/>
    <p:sldId id="314" r:id="rId6"/>
    <p:sldId id="315" r:id="rId7"/>
    <p:sldId id="260" r:id="rId8"/>
    <p:sldId id="333" r:id="rId9"/>
    <p:sldId id="262" r:id="rId10"/>
    <p:sldId id="263" r:id="rId11"/>
    <p:sldId id="334" r:id="rId12"/>
    <p:sldId id="264" r:id="rId13"/>
    <p:sldId id="317" r:id="rId14"/>
    <p:sldId id="335" r:id="rId15"/>
    <p:sldId id="265" r:id="rId16"/>
    <p:sldId id="266" r:id="rId17"/>
    <p:sldId id="320" r:id="rId18"/>
    <p:sldId id="321" r:id="rId19"/>
    <p:sldId id="267" r:id="rId20"/>
    <p:sldId id="272" r:id="rId21"/>
    <p:sldId id="336" r:id="rId22"/>
    <p:sldId id="274" r:id="rId23"/>
    <p:sldId id="276" r:id="rId24"/>
    <p:sldId id="337" r:id="rId25"/>
    <p:sldId id="305" r:id="rId26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3" autoAdjust="0"/>
    <p:restoredTop sz="94660"/>
  </p:normalViewPr>
  <p:slideViewPr>
    <p:cSldViewPr>
      <p:cViewPr>
        <p:scale>
          <a:sx n="76" d="100"/>
          <a:sy n="76" d="100"/>
        </p:scale>
        <p:origin x="-108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FC0C-56A6-4041-9AD5-8DFA7E2D32EC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79ED-3789-4917-9FAA-10759589F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939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939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39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940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940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94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905516-4B76-4195-827D-5AF0B71F13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3613-C800-433C-B3B9-0B5B856C347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52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DE93D-62A1-4308-A50E-9E34A8AE85F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3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90AA3-C2A3-49A6-B639-6360BB4446F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F9749-D30B-4D97-BB51-CFA3D721A3C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83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74F62-6717-4912-B3C3-A055DD52F26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8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6EEF-8597-4909-A674-F0D8F038697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6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7DBA8-77AD-4016-A606-63D1166B927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9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A0C19-1C40-4B92-ABD7-7ABF601BAA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5B3CF-39C5-4DEF-BF0B-F4779C89AF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1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48AF5-6015-4ED2-99A1-AFB5401EBD5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6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837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83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83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83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83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583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AE83677-A0C6-4DB5-B2BE-1AFE9628B7A7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0782"/>
            <a:ext cx="92004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2286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 Ext" pitchFamily="34" charset="0"/>
              </a:rPr>
              <a:t>Pražské květnové povstání 1945 </a:t>
            </a:r>
            <a:endParaRPr lang="cs-CZ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 Ext" pitchFamily="34" charset="0"/>
            </a:endParaRPr>
          </a:p>
          <a:p>
            <a:r>
              <a:rPr lang="cs-CZ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 Ext" pitchFamily="34" charset="0"/>
              </a:rPr>
              <a:t>a </a:t>
            </a:r>
            <a:r>
              <a:rPr lang="cs-CZ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 Ext" pitchFamily="34" charset="0"/>
              </a:rPr>
              <a:t>osvobození Prahy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594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4000" dirty="0"/>
              <a:t>   </a:t>
            </a:r>
            <a:r>
              <a:rPr lang="cs-CZ" sz="6600" b="1" dirty="0">
                <a:solidFill>
                  <a:srgbClr val="FFFF00"/>
                </a:solidFill>
              </a:rPr>
              <a:t>Reakce lidí byla spontánní</a:t>
            </a:r>
            <a:r>
              <a:rPr lang="cs-CZ" sz="6600" b="1" dirty="0" smtClean="0">
                <a:solidFill>
                  <a:srgbClr val="FFFF00"/>
                </a:solidFill>
              </a:rPr>
              <a:t>, ozbrojení </a:t>
            </a:r>
            <a:r>
              <a:rPr lang="cs-CZ" sz="6600" b="1" dirty="0">
                <a:solidFill>
                  <a:srgbClr val="FFFF00"/>
                </a:solidFill>
              </a:rPr>
              <a:t>i neozbrojení lidé spěchali na pomoc.</a:t>
            </a:r>
          </a:p>
          <a:p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II</a:t>
            </a:r>
            <a:r>
              <a:rPr lang="cs-CZ" u="sng" dirty="0" smtClean="0"/>
              <a:t>. Etapa-město </a:t>
            </a:r>
            <a:r>
              <a:rPr lang="cs-CZ" u="sng" dirty="0"/>
              <a:t>barikád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Povstalci neměli moc šancí při útoku </a:t>
            </a:r>
            <a:r>
              <a:rPr lang="cs-CZ" dirty="0" smtClean="0"/>
              <a:t>Němců zvenčí, </a:t>
            </a:r>
            <a:r>
              <a:rPr lang="cs-CZ" dirty="0"/>
              <a:t>tak v noci z 5. na 6</a:t>
            </a:r>
            <a:r>
              <a:rPr lang="cs-CZ" dirty="0" smtClean="0"/>
              <a:t>. května </a:t>
            </a:r>
            <a:r>
              <a:rPr lang="cs-CZ" dirty="0"/>
              <a:t>vyrostlo v Praze asi 2 tisíce barikád</a:t>
            </a:r>
            <a:r>
              <a:rPr lang="cs-CZ" dirty="0" smtClean="0"/>
              <a:t>. Obránci </a:t>
            </a:r>
            <a:r>
              <a:rPr lang="cs-CZ" dirty="0"/>
              <a:t>měli k dispozici pouze pušky</a:t>
            </a:r>
            <a:r>
              <a:rPr lang="cs-CZ" dirty="0" smtClean="0"/>
              <a:t>, lehké </a:t>
            </a:r>
            <a:r>
              <a:rPr lang="cs-CZ" dirty="0"/>
              <a:t>kulomety</a:t>
            </a:r>
            <a:r>
              <a:rPr lang="cs-CZ" dirty="0" smtClean="0"/>
              <a:t>, granáty a   </a:t>
            </a:r>
            <a:r>
              <a:rPr lang="cs-CZ" dirty="0"/>
              <a:t>pancéřové pěsti. </a:t>
            </a:r>
          </a:p>
          <a:p>
            <a:pPr>
              <a:buNone/>
            </a:pPr>
            <a:r>
              <a:rPr lang="cs-CZ" dirty="0" smtClean="0"/>
              <a:t>   6. </a:t>
            </a:r>
            <a:r>
              <a:rPr lang="cs-CZ" dirty="0"/>
              <a:t>května začala Prahu bombardovat i německá letadla.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543800" cy="1431925"/>
          </a:xfrm>
        </p:spPr>
        <p:txBody>
          <a:bodyPr/>
          <a:lstStyle/>
          <a:p>
            <a:pPr algn="ctr"/>
            <a:r>
              <a:rPr lang="cs-CZ" dirty="0"/>
              <a:t>Povstalci hlídají na barikádách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III</a:t>
            </a:r>
            <a:r>
              <a:rPr lang="cs-CZ" u="sng" dirty="0" smtClean="0"/>
              <a:t>. Etapa-vyvrcholení </a:t>
            </a:r>
            <a:r>
              <a:rPr lang="cs-CZ" u="sng" dirty="0"/>
              <a:t>povstání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   </a:t>
            </a:r>
            <a:r>
              <a:rPr lang="cs-CZ" sz="2700" dirty="0"/>
              <a:t>ČNR vedla s Vlasovci neúspěšná jednání</a:t>
            </a:r>
            <a:r>
              <a:rPr lang="cs-CZ" sz="2700" dirty="0" smtClean="0"/>
              <a:t>, kdy </a:t>
            </a:r>
            <a:r>
              <a:rPr lang="cs-CZ" sz="2700" dirty="0"/>
              <a:t>pak generál </a:t>
            </a:r>
            <a:r>
              <a:rPr lang="cs-CZ" sz="2700" dirty="0" err="1"/>
              <a:t>Vlasov</a:t>
            </a:r>
            <a:r>
              <a:rPr lang="cs-CZ" sz="2700" dirty="0"/>
              <a:t> opustil Prahu</a:t>
            </a:r>
            <a:r>
              <a:rPr lang="cs-CZ" sz="2700" dirty="0" smtClean="0"/>
              <a:t>. </a:t>
            </a:r>
            <a:r>
              <a:rPr lang="cs-CZ" sz="2700" dirty="0" smtClean="0">
                <a:solidFill>
                  <a:srgbClr val="FFFF00"/>
                </a:solidFill>
              </a:rPr>
              <a:t>Ráno </a:t>
            </a:r>
            <a:r>
              <a:rPr lang="cs-CZ" sz="2700" dirty="0">
                <a:solidFill>
                  <a:srgbClr val="FFFF00"/>
                </a:solidFill>
              </a:rPr>
              <a:t>8.května začal útok na Prahu</a:t>
            </a:r>
            <a:r>
              <a:rPr lang="cs-CZ" sz="2700" dirty="0" smtClean="0"/>
              <a:t>. Pokračovali </a:t>
            </a:r>
            <a:r>
              <a:rPr lang="cs-CZ" sz="2700" dirty="0"/>
              <a:t>masakry českých civilistů</a:t>
            </a:r>
            <a:r>
              <a:rPr lang="cs-CZ" sz="2700" dirty="0" smtClean="0"/>
              <a:t>. Po </a:t>
            </a:r>
            <a:r>
              <a:rPr lang="cs-CZ" sz="2700" dirty="0"/>
              <a:t>odpoledni probíhala jednání mezi ČNR a německou </a:t>
            </a:r>
            <a:r>
              <a:rPr lang="cs-CZ" sz="2700" dirty="0" smtClean="0"/>
              <a:t>armádou = výsledek </a:t>
            </a:r>
            <a:r>
              <a:rPr lang="cs-CZ" sz="2700" dirty="0"/>
              <a:t>byl v pozdních odpoledních hodinách </a:t>
            </a:r>
            <a:r>
              <a:rPr lang="cs-CZ" sz="2700" dirty="0" smtClean="0"/>
              <a:t> = </a:t>
            </a:r>
            <a:r>
              <a:rPr lang="cs-CZ" sz="2700" b="1" dirty="0" smtClean="0">
                <a:solidFill>
                  <a:srgbClr val="FFFF00"/>
                </a:solidFill>
              </a:rPr>
              <a:t>byly </a:t>
            </a:r>
            <a:r>
              <a:rPr lang="cs-CZ" sz="2700" b="1" dirty="0">
                <a:solidFill>
                  <a:srgbClr val="FFFF00"/>
                </a:solidFill>
              </a:rPr>
              <a:t>zastaveny </a:t>
            </a:r>
            <a:r>
              <a:rPr lang="cs-CZ" sz="2700" b="1" dirty="0" smtClean="0">
                <a:solidFill>
                  <a:srgbClr val="FFFF00"/>
                </a:solidFill>
              </a:rPr>
              <a:t>boje, jednotky </a:t>
            </a:r>
            <a:r>
              <a:rPr lang="cs-CZ" sz="2700" b="1" dirty="0">
                <a:solidFill>
                  <a:srgbClr val="FFFF00"/>
                </a:solidFill>
              </a:rPr>
              <a:t>Wehrmachtu podepsali kapitulaci a byl jim povolen volný odchod z Prahy</a:t>
            </a:r>
            <a:r>
              <a:rPr lang="cs-CZ" sz="2700" b="1" dirty="0" smtClean="0">
                <a:solidFill>
                  <a:srgbClr val="FFFF00"/>
                </a:solidFill>
              </a:rPr>
              <a:t>. Prahu </a:t>
            </a:r>
            <a:r>
              <a:rPr lang="cs-CZ" sz="2700" b="1" dirty="0">
                <a:solidFill>
                  <a:srgbClr val="FFFF00"/>
                </a:solidFill>
              </a:rPr>
              <a:t>opustili i jiné okupační úřady</a:t>
            </a:r>
            <a:r>
              <a:rPr lang="cs-CZ" sz="2700" b="1" dirty="0" smtClean="0">
                <a:solidFill>
                  <a:srgbClr val="FFFF00"/>
                </a:solidFill>
              </a:rPr>
              <a:t>, organizace </a:t>
            </a:r>
            <a:r>
              <a:rPr lang="cs-CZ" sz="2700" b="1" dirty="0">
                <a:solidFill>
                  <a:srgbClr val="FFFF00"/>
                </a:solidFill>
              </a:rPr>
              <a:t>a instituce</a:t>
            </a:r>
            <a:r>
              <a:rPr lang="cs-CZ" sz="2700" b="1" dirty="0" smtClean="0">
                <a:solidFill>
                  <a:srgbClr val="FFFF00"/>
                </a:solidFill>
              </a:rPr>
              <a:t>. I </a:t>
            </a:r>
            <a:r>
              <a:rPr lang="cs-CZ" sz="2700" b="1" dirty="0">
                <a:solidFill>
                  <a:srgbClr val="FFFF00"/>
                </a:solidFill>
              </a:rPr>
              <a:t>příslušníci Waffen-SS.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Příjezd Rudé armády, poslední boje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 smtClean="0"/>
              <a:t>   </a:t>
            </a:r>
            <a:r>
              <a:rPr lang="cs-CZ" sz="3600" dirty="0" smtClean="0">
                <a:solidFill>
                  <a:srgbClr val="FFFF00"/>
                </a:solidFill>
              </a:rPr>
              <a:t>Ráno </a:t>
            </a:r>
            <a:r>
              <a:rPr lang="cs-CZ" sz="3600" dirty="0">
                <a:solidFill>
                  <a:srgbClr val="FFFF00"/>
                </a:solidFill>
              </a:rPr>
              <a:t>9.května 1945 vjely do Prahy sovětské tanky</a:t>
            </a:r>
            <a:r>
              <a:rPr lang="cs-CZ" sz="3600" dirty="0" smtClean="0"/>
              <a:t>. Začali </a:t>
            </a:r>
            <a:r>
              <a:rPr lang="cs-CZ" sz="3600" dirty="0"/>
              <a:t>střety mezi jednotkami </a:t>
            </a:r>
            <a:r>
              <a:rPr lang="cs-CZ" sz="3600" dirty="0" smtClean="0"/>
              <a:t>Rudé </a:t>
            </a:r>
            <a:r>
              <a:rPr lang="cs-CZ" sz="3600" dirty="0"/>
              <a:t>armády a poslední částí německých vojsk</a:t>
            </a:r>
            <a:r>
              <a:rPr lang="cs-CZ" sz="3600" dirty="0" smtClean="0"/>
              <a:t>. Pražané </a:t>
            </a:r>
            <a:r>
              <a:rPr lang="cs-CZ" sz="3600" dirty="0"/>
              <a:t>vítali Rudou armádu</a:t>
            </a:r>
            <a:r>
              <a:rPr lang="cs-CZ" sz="3600" dirty="0" smtClean="0"/>
              <a:t>. V </a:t>
            </a:r>
            <a:r>
              <a:rPr lang="cs-CZ" sz="3600" dirty="0"/>
              <a:t>Praze musely být uhašeny požáry</a:t>
            </a:r>
            <a:r>
              <a:rPr lang="cs-CZ" sz="3600" dirty="0" smtClean="0"/>
              <a:t>, strženy </a:t>
            </a:r>
            <a:r>
              <a:rPr lang="cs-CZ" sz="3600" dirty="0"/>
              <a:t>budovy hrozící zřícením</a:t>
            </a:r>
            <a:r>
              <a:rPr lang="cs-CZ" sz="3600" dirty="0" smtClean="0"/>
              <a:t>, rozebrány </a:t>
            </a:r>
            <a:r>
              <a:rPr lang="cs-CZ" sz="3600" dirty="0"/>
              <a:t>barikády.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785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Při bojích zahynulo: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4000" b="1" dirty="0">
                <a:solidFill>
                  <a:srgbClr val="FFFF00"/>
                </a:solidFill>
              </a:rPr>
              <a:t> - přes 1500 Čechů</a:t>
            </a:r>
          </a:p>
          <a:p>
            <a:pPr algn="ctr">
              <a:buFont typeface="Wingdings" pitchFamily="2" charset="2"/>
              <a:buNone/>
            </a:pPr>
            <a:r>
              <a:rPr lang="cs-CZ" sz="4000" b="1" dirty="0">
                <a:solidFill>
                  <a:srgbClr val="FFFF00"/>
                </a:solidFill>
              </a:rPr>
              <a:t> - přes 300 Vlasovců</a:t>
            </a:r>
          </a:p>
          <a:p>
            <a:pPr algn="ctr">
              <a:buFont typeface="Wingdings" pitchFamily="2" charset="2"/>
              <a:buNone/>
            </a:pPr>
            <a:r>
              <a:rPr lang="cs-CZ" sz="4000" b="1" dirty="0">
                <a:solidFill>
                  <a:srgbClr val="FFFF00"/>
                </a:solidFill>
              </a:rPr>
              <a:t> - kolem 1000 Němců</a:t>
            </a:r>
          </a:p>
          <a:p>
            <a:pPr algn="ctr">
              <a:buFont typeface="Wingdings" pitchFamily="2" charset="2"/>
              <a:buNone/>
            </a:pPr>
            <a:r>
              <a:rPr lang="cs-CZ" sz="4000" b="1" dirty="0">
                <a:solidFill>
                  <a:srgbClr val="FFFF00"/>
                </a:solidFill>
              </a:rPr>
              <a:t> - v okolí Prahy 692 vojáků Rudé armády</a:t>
            </a:r>
          </a:p>
          <a:p>
            <a:pPr algn="ctr">
              <a:buFont typeface="Wingdings" pitchFamily="2" charset="2"/>
              <a:buNone/>
            </a:pPr>
            <a:r>
              <a:rPr lang="cs-CZ" sz="4000" b="1" dirty="0">
                <a:solidFill>
                  <a:srgbClr val="FFFF00"/>
                </a:solidFill>
              </a:rPr>
              <a:t> - z toho 30 ve vnitřní Praze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u="sng" dirty="0"/>
              <a:t>Pražské květnové povstání 1945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953000"/>
          </a:xfrm>
        </p:spPr>
        <p:txBody>
          <a:bodyPr/>
          <a:lstStyle/>
          <a:p>
            <a:r>
              <a:rPr lang="cs-CZ" sz="2700" dirty="0"/>
              <a:t>Celonárodní povstání v protektorátu bylo připravováno východní i západní složkou českého protinacistického odboje již od počátku roku 1945. </a:t>
            </a:r>
            <a:r>
              <a:rPr lang="cs-CZ" sz="2700" b="1" u="sng" dirty="0"/>
              <a:t>Jeho cílem mělo být zejména:</a:t>
            </a:r>
          </a:p>
          <a:p>
            <a:r>
              <a:rPr lang="cs-CZ" sz="2700" dirty="0" smtClean="0">
                <a:solidFill>
                  <a:srgbClr val="FFFF00"/>
                </a:solidFill>
              </a:rPr>
              <a:t>vytvoření </a:t>
            </a:r>
            <a:r>
              <a:rPr lang="cs-CZ" sz="2700" dirty="0">
                <a:solidFill>
                  <a:srgbClr val="FFFF00"/>
                </a:solidFill>
              </a:rPr>
              <a:t>podmínek pro rychlé osvobození Čech a Moravy od německé nadvlády</a:t>
            </a:r>
          </a:p>
          <a:p>
            <a:r>
              <a:rPr lang="cs-CZ" sz="2700" dirty="0" smtClean="0">
                <a:solidFill>
                  <a:srgbClr val="FFFF00"/>
                </a:solidFill>
              </a:rPr>
              <a:t>minimalizace </a:t>
            </a:r>
            <a:r>
              <a:rPr lang="cs-CZ" sz="2700" dirty="0">
                <a:solidFill>
                  <a:srgbClr val="FFFF00"/>
                </a:solidFill>
              </a:rPr>
              <a:t>dalších válečných škod</a:t>
            </a:r>
          </a:p>
          <a:p>
            <a:r>
              <a:rPr lang="cs-CZ" sz="2700" dirty="0" smtClean="0">
                <a:solidFill>
                  <a:srgbClr val="FFFF00"/>
                </a:solidFill>
              </a:rPr>
              <a:t>zamezení </a:t>
            </a:r>
            <a:r>
              <a:rPr lang="cs-CZ" sz="2700" dirty="0">
                <a:solidFill>
                  <a:srgbClr val="FFFF00"/>
                </a:solidFill>
              </a:rPr>
              <a:t>zničení či vyloupení průmyslového potenciálu Československa </a:t>
            </a:r>
            <a:r>
              <a:rPr lang="cs-CZ" sz="2700" dirty="0" smtClean="0">
                <a:solidFill>
                  <a:srgbClr val="FFFF00"/>
                </a:solidFill>
              </a:rPr>
              <a:t>Němci</a:t>
            </a:r>
            <a:r>
              <a:rPr lang="cs-CZ" sz="2700" dirty="0" smtClean="0"/>
              <a:t>.</a:t>
            </a:r>
            <a:endParaRPr lang="cs-CZ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686800" cy="640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. května ve čtyři hodiny ráno, osvobodily od německých okupantů hlavní město našeho spojeneckého Československa - Prahu</a:t>
            </a:r>
            <a:r>
              <a:rPr lang="cs-CZ" dirty="0" smtClean="0">
                <a:solidFill>
                  <a:srgbClr val="FFFF00"/>
                </a:solidFill>
              </a:rPr>
              <a:t>!</a:t>
            </a:r>
          </a:p>
          <a:p>
            <a:pPr>
              <a:buFont typeface="Wingdings" pitchFamily="2" charset="2"/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  </a:t>
            </a:r>
            <a:r>
              <a:rPr lang="cs-CZ" sz="3000" dirty="0" smtClean="0">
                <a:solidFill>
                  <a:srgbClr val="FFFF00"/>
                </a:solidFill>
              </a:rPr>
              <a:t>Praha </a:t>
            </a:r>
            <a:r>
              <a:rPr lang="cs-CZ" sz="3000" dirty="0">
                <a:solidFill>
                  <a:srgbClr val="FFFF00"/>
                </a:solidFill>
              </a:rPr>
              <a:t>oslavuje. </a:t>
            </a:r>
            <a:r>
              <a:rPr lang="cs-CZ" sz="3000" dirty="0"/>
              <a:t>"Na ulicích jsou stopy po boji - padlý kůň, zbytky domů," popisuje to, co vidí, reportér, který jede mezi sovětskými tanky. "Obrovské detonace granátů zní nám dosud v </a:t>
            </a:r>
            <a:r>
              <a:rPr lang="cs-CZ" sz="3000" dirty="0" err="1"/>
              <a:t>uších.Dosud</a:t>
            </a:r>
            <a:r>
              <a:rPr lang="cs-CZ" sz="3000" dirty="0"/>
              <a:t> čpí v ulicích střelný prach. V ulicích je nepořádek, vyhozené dláždění, shozené nástupiště tramvaje, prostřelený roh budovy. Jedeme však bezpečně za ruskými tanky. Jedeme do středu města."</a:t>
            </a:r>
          </a:p>
          <a:p>
            <a:pPr>
              <a:buFont typeface="Wingdings" pitchFamily="2" charset="2"/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91440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   </a:t>
            </a:r>
            <a:r>
              <a:rPr lang="cs-CZ" sz="2800" u="sng" dirty="0" smtClean="0"/>
              <a:t>Na </a:t>
            </a:r>
            <a:r>
              <a:rPr lang="cs-CZ" sz="2800" u="sng" dirty="0"/>
              <a:t>některých jiných místech Čech se ale Němci stále ještě zuřivě brání.</a:t>
            </a:r>
            <a:r>
              <a:rPr lang="cs-CZ" sz="2800" dirty="0"/>
              <a:t> Netuší totiž, že jejich velení den předtím podepsalo bezpodmínečnou kapitulaci. Proto německý rozhlas vysílá nepřetržitě tuto zprávu: "Po půlnoci jsme složili na všech frontách zbraně. Německá moc je u konce. Byli jsme poraženi</a:t>
            </a:r>
            <a:r>
              <a:rPr lang="cs-CZ" sz="2800" dirty="0" smtClean="0"/>
              <a:t>.„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/>
              <a:t>   I </a:t>
            </a:r>
            <a:r>
              <a:rPr lang="cs-CZ" sz="2800" dirty="0"/>
              <a:t>přesto, že jsou ulice plné sovětských uniforem, stále je nebezpečno. Hlasatel však i nadále </a:t>
            </a:r>
            <a:r>
              <a:rPr lang="cs-CZ" sz="2800" dirty="0" smtClean="0"/>
              <a:t>pokračuje </a:t>
            </a:r>
            <a:r>
              <a:rPr lang="cs-CZ" sz="2800" dirty="0"/>
              <a:t>v reportáži: </a:t>
            </a:r>
            <a:r>
              <a:rPr lang="cs-CZ" sz="2800" dirty="0">
                <a:solidFill>
                  <a:srgbClr val="FFFF00"/>
                </a:solidFill>
              </a:rPr>
              <a:t>"Vjíždíme na Václavské náměstí. Projíždíme špalírem českých lidí, ozdobených vlajkami. Václavské náměstí je srdcem tohoto lidu. Na něm se odrážejí všechny záchvěvy, které prožívá naše země."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8001000" cy="617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4800" b="1" dirty="0">
                <a:solidFill>
                  <a:srgbClr val="FFFF00"/>
                </a:solidFill>
              </a:rPr>
              <a:t>Poslední zbytky německého odporu jsou v Čechách zlikvidovány až o dva dny později v bitvě u Milína. Dočišťování Čech trvá až do 20. května.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440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Zdroje: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 smtClean="0"/>
              <a:t>www.wikipedie.cz</a:t>
            </a: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 smtClean="0"/>
              <a:t>www.filmovamista.cz </a:t>
            </a: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 smtClean="0"/>
              <a:t>www.rozhlas.cz</a:t>
            </a: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/>
              <a:t>Kniha</a:t>
            </a:r>
            <a:r>
              <a:rPr lang="cs-CZ" dirty="0" smtClean="0"/>
              <a:t>: PRAHA </a:t>
            </a:r>
            <a:r>
              <a:rPr lang="cs-CZ" dirty="0"/>
              <a:t>V KVĚTNU </a:t>
            </a:r>
            <a:r>
              <a:rPr lang="cs-CZ" dirty="0" smtClean="0"/>
              <a:t>1945, Stanislav Kokoška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Rozsah Českého povstání večer 5.května 1945</a:t>
            </a:r>
          </a:p>
        </p:txBody>
      </p:sp>
      <p:pic>
        <p:nvPicPr>
          <p:cNvPr id="104454" name="Picture 6" descr="275843--Obrazek--1-200x150p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62484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Situace před povstáním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543800" cy="5029200"/>
          </a:xfrm>
          <a:noFill/>
          <a:ln/>
        </p:spPr>
        <p:txBody>
          <a:bodyPr/>
          <a:lstStyle/>
          <a:p>
            <a:pPr>
              <a:buNone/>
            </a:pPr>
            <a:r>
              <a:rPr lang="cs-CZ" dirty="0"/>
              <a:t>   </a:t>
            </a:r>
            <a:r>
              <a:rPr lang="cs-CZ" sz="3000" dirty="0"/>
              <a:t>Celonárodní povstání vypuklo za stavu, kdy se na území Čech a Moravy </a:t>
            </a:r>
            <a:r>
              <a:rPr lang="cs-CZ" sz="3000" dirty="0">
                <a:solidFill>
                  <a:srgbClr val="FFFF00"/>
                </a:solidFill>
              </a:rPr>
              <a:t>nacházela miliónová </a:t>
            </a:r>
            <a:r>
              <a:rPr lang="cs-CZ" sz="3000" dirty="0" err="1">
                <a:solidFill>
                  <a:srgbClr val="FFFF00"/>
                </a:solidFill>
              </a:rPr>
              <a:t>Schörnerova</a:t>
            </a:r>
            <a:r>
              <a:rPr lang="cs-CZ" sz="3000" dirty="0">
                <a:solidFill>
                  <a:srgbClr val="FFFF00"/>
                </a:solidFill>
              </a:rPr>
              <a:t> armáda, která měla rozkaz udržet se v tomto prostoru co </a:t>
            </a:r>
            <a:r>
              <a:rPr lang="cs-CZ" sz="3000" dirty="0" smtClean="0">
                <a:solidFill>
                  <a:srgbClr val="FFFF00"/>
                </a:solidFill>
              </a:rPr>
              <a:t>nejdéle. Praha </a:t>
            </a:r>
            <a:r>
              <a:rPr lang="cs-CZ" sz="3000" dirty="0">
                <a:solidFill>
                  <a:srgbClr val="FFFF00"/>
                </a:solidFill>
              </a:rPr>
              <a:t>se měla stát nedobytnou pevností</a:t>
            </a:r>
            <a:r>
              <a:rPr lang="cs-CZ" sz="3000" dirty="0" smtClean="0"/>
              <a:t>. </a:t>
            </a:r>
            <a:r>
              <a:rPr lang="cs-CZ" sz="3000" dirty="0" err="1" smtClean="0"/>
              <a:t>K.H.Frank</a:t>
            </a:r>
            <a:r>
              <a:rPr lang="cs-CZ" sz="3000" dirty="0" smtClean="0"/>
              <a:t> </a:t>
            </a:r>
            <a:r>
              <a:rPr lang="cs-CZ" sz="3000" dirty="0"/>
              <a:t>vedl rozhovory s protektorátní vládou a při tom byla vidět snaha prezidenta Háchy o vytvoření Českomoravské republiky a převzetí moci Richardem </a:t>
            </a:r>
            <a:r>
              <a:rPr lang="cs-CZ" sz="3000" dirty="0" err="1"/>
              <a:t>Bienertem</a:t>
            </a:r>
            <a:r>
              <a:rPr lang="cs-CZ" sz="3000" dirty="0"/>
              <a:t>.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855"/>
            <a:ext cx="3047999" cy="36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2873"/>
            <a:ext cx="6096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762000"/>
            <a:ext cx="915708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839200" cy="5943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dirty="0"/>
              <a:t>   Před polednem hlásil městský pouliční rozhlas: </a:t>
            </a:r>
            <a:r>
              <a:rPr lang="cs-CZ" b="1" dirty="0">
                <a:solidFill>
                  <a:srgbClr val="FFFF00"/>
                </a:solidFill>
                <a:latin typeface="Monotype Corsiva" pitchFamily="66" charset="0"/>
              </a:rPr>
              <a:t>„Českoslovenští občané: Hitlerovo Německo je rozdrceno.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>
                <a:solidFill>
                  <a:srgbClr val="FFFF00"/>
                </a:solidFill>
                <a:latin typeface="Monotype Corsiva" pitchFamily="66" charset="0"/>
              </a:rPr>
              <a:t>Třetí říše přestala existovat! Pryč s válkou! Všichni ihned zastavte práci! Nikdo nesuďte, nikdo nesmíte trestat, ať Čecha nebo Němce, na to jsou lidové soudy. Varujeme všechny Němce před jakýmkoliv zakročením. Česká policie, české četnictvo, vládní vojsko a jiné útvary uposlechnou bezpodmínečně pokynů Národních výborů. Kdo tak neučiní, je zbabělec a zrádce! Stojíme neochvějně za československou vládou!“</a:t>
            </a:r>
            <a:r>
              <a:rPr lang="cs-CZ" b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4636"/>
            <a:ext cx="79930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8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dirty="0"/>
              <a:t>   V této době se již pak v Praze střílelo</a:t>
            </a:r>
            <a:r>
              <a:rPr lang="cs-CZ" dirty="0" smtClean="0"/>
              <a:t>. Němečtí </a:t>
            </a:r>
            <a:r>
              <a:rPr lang="cs-CZ" dirty="0"/>
              <a:t>vojáci začali střílet do lidí</a:t>
            </a:r>
            <a:r>
              <a:rPr lang="cs-CZ" dirty="0" smtClean="0"/>
              <a:t>, kteří </a:t>
            </a:r>
            <a:r>
              <a:rPr lang="cs-CZ" dirty="0"/>
              <a:t>vyvěšovali československé vlajky přetírali německé nápisy nebo je shazovali na zem</a:t>
            </a:r>
            <a:r>
              <a:rPr lang="cs-CZ" dirty="0" smtClean="0"/>
              <a:t>. Městský </a:t>
            </a:r>
            <a:r>
              <a:rPr lang="cs-CZ" dirty="0"/>
              <a:t>rozhlas převzal a vysílal i známé volání o pomoc československému rozhlasu: </a:t>
            </a:r>
            <a:endParaRPr lang="cs-CZ" dirty="0" smtClean="0"/>
          </a:p>
          <a:p>
            <a:pPr algn="ctr">
              <a:buFont typeface="Wingdings" pitchFamily="2" charset="2"/>
              <a:buNone/>
            </a:pPr>
            <a:r>
              <a:rPr lang="cs-CZ" b="1" dirty="0" smtClean="0">
                <a:solidFill>
                  <a:srgbClr val="FFFF00"/>
                </a:solidFill>
                <a:latin typeface="Monotype Corsiva" pitchFamily="66" charset="0"/>
              </a:rPr>
              <a:t>„</a:t>
            </a:r>
            <a:r>
              <a:rPr lang="cs-CZ" b="1" dirty="0">
                <a:solidFill>
                  <a:srgbClr val="FFFF00"/>
                </a:solidFill>
                <a:latin typeface="Monotype Corsiva" pitchFamily="66" charset="0"/>
              </a:rPr>
              <a:t>Voláme českou policii, četnictvo a ozbrojené jednotky! Pomozte československému rozhlasu ve </a:t>
            </a:r>
            <a:r>
              <a:rPr lang="cs-CZ" b="1" dirty="0" err="1">
                <a:solidFill>
                  <a:srgbClr val="FFFF00"/>
                </a:solidFill>
                <a:latin typeface="Monotype Corsiva" pitchFamily="66" charset="0"/>
              </a:rPr>
              <a:t>Schwerinově</a:t>
            </a:r>
            <a:r>
              <a:rPr lang="cs-CZ" b="1" dirty="0">
                <a:solidFill>
                  <a:srgbClr val="FFFF00"/>
                </a:solidFill>
                <a:latin typeface="Monotype Corsiva" pitchFamily="66" charset="0"/>
              </a:rPr>
              <a:t> třídě, kde čeští lidé bojují o jeho záchranu! Vchod z Balbínovy ulice je úplně volný! Voláme českou policii, četnictvo a ozbrojené jednotky na pomoc československému rozhlasu!“</a:t>
            </a:r>
            <a:r>
              <a:rPr lang="cs-CZ" b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řpyt">
  <a:themeElements>
    <a:clrScheme name="Třpy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řpy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Třpy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411</TotalTime>
  <Words>795</Words>
  <Application>Microsoft Office PowerPoint</Application>
  <PresentationFormat>Předvádění na obrazovce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Třpyt</vt:lpstr>
      <vt:lpstr>Prezentace aplikace PowerPoint</vt:lpstr>
      <vt:lpstr>Pražské květnové povstání 1945 </vt:lpstr>
      <vt:lpstr>Rozsah Českého povstání večer 5.května 1945</vt:lpstr>
      <vt:lpstr>Situace před povstáním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Etapa-město barikád</vt:lpstr>
      <vt:lpstr>Povstalci hlídají na barikádách</vt:lpstr>
      <vt:lpstr>Prezentace aplikace PowerPoint</vt:lpstr>
      <vt:lpstr>III. Etapa-vyvrcholení povstání</vt:lpstr>
      <vt:lpstr>Příjezd Rudé armády, poslední boje</vt:lpstr>
      <vt:lpstr>Prezentace aplikace PowerPoint</vt:lpstr>
      <vt:lpstr>Prezentace aplikace PowerPoint</vt:lpstr>
      <vt:lpstr>Při bojích zahynulo: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Bc. Michael Radimerský</dc:creator>
  <cp:lastModifiedBy>Iva</cp:lastModifiedBy>
  <cp:revision>41</cp:revision>
  <cp:lastPrinted>1601-01-01T00:00:00Z</cp:lastPrinted>
  <dcterms:created xsi:type="dcterms:W3CDTF">1601-01-01T00:00:00Z</dcterms:created>
  <dcterms:modified xsi:type="dcterms:W3CDTF">2020-05-01T15:44:36Z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