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5468F-1434-4D56-B7A2-EF6F4B360E38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A741B-C49C-4BE7-AD3D-CA3522AAE02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795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</p:spPr>
        <p:txBody>
          <a:bodyPr anchor="ctr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3397" y="3214686"/>
            <a:ext cx="5897206" cy="150019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68" y="642918"/>
            <a:ext cx="1543032" cy="5483246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42918"/>
            <a:ext cx="6615130" cy="548324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50000"/>
              <a:buFont typeface="Wingdings"/>
              <a:buChar char=""/>
              <a:defRPr/>
            </a:lvl1pPr>
            <a:lvl2pPr>
              <a:buSzPct val="50000"/>
              <a:buFont typeface="Wingdings 2"/>
              <a:buChar char=""/>
              <a:defRPr/>
            </a:lvl2pPr>
            <a:lvl3pPr>
              <a:buSzPct val="50000"/>
              <a:buFont typeface="Wingdings"/>
              <a:buChar char="Y"/>
              <a:defRPr/>
            </a:lvl3pPr>
            <a:lvl4pPr>
              <a:buSzPct val="50000"/>
              <a:buFont typeface="Wingdings 2"/>
              <a:buChar char="³"/>
              <a:defRPr/>
            </a:lvl4pPr>
            <a:lvl5pPr>
              <a:buSzPct val="50000"/>
              <a:buFont typeface="Wingdings 2"/>
              <a:buChar char=""/>
              <a:defRPr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43183"/>
            <a:ext cx="6457968" cy="1362075"/>
          </a:xfrm>
        </p:spPr>
        <p:txBody>
          <a:bodyPr anchor="ctr"/>
          <a:lstStyle>
            <a:lvl1pPr algn="l">
              <a:defRPr sz="4000" b="0" cap="all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009383"/>
            <a:ext cx="4529142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0"/>
            </a:lvl2pPr>
            <a:lvl3pPr marL="914400" indent="0">
              <a:buNone/>
              <a:defRPr sz="1800" b="0"/>
            </a:lvl3pPr>
            <a:lvl4pPr marL="1371600" indent="0">
              <a:buNone/>
              <a:defRPr sz="1600" b="0"/>
            </a:lvl4pPr>
            <a:lvl5pPr marL="1828800" indent="0">
              <a:buNone/>
              <a:defRPr sz="1600" b="0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effectLst/>
              </a:defRPr>
            </a:lvl1pPr>
            <a:lvl2pPr marL="457200" indent="0">
              <a:buNone/>
              <a:defRPr sz="2000" b="0">
                <a:effectLst/>
              </a:defRPr>
            </a:lvl2pPr>
            <a:lvl3pPr marL="914400" indent="0">
              <a:buNone/>
              <a:defRPr sz="1800" b="0">
                <a:effectLst/>
              </a:defRPr>
            </a:lvl3pPr>
            <a:lvl4pPr marL="1371600" indent="0">
              <a:buNone/>
              <a:defRPr sz="1600" b="0">
                <a:effectLst/>
              </a:defRPr>
            </a:lvl4pPr>
            <a:lvl5pPr marL="1828800" indent="0">
              <a:buNone/>
              <a:defRPr sz="1600" b="0"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571480"/>
            <a:ext cx="3008313" cy="1071570"/>
          </a:xfrm>
        </p:spPr>
        <p:txBody>
          <a:bodyPr anchor="t"/>
          <a:lstStyle>
            <a:lvl1pPr algn="l">
              <a:defRPr sz="2000" b="0"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71481"/>
            <a:ext cx="5111750" cy="55546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43051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87306"/>
            <a:ext cx="850886" cy="4670520"/>
          </a:xfrm>
        </p:spPr>
        <p:txBody>
          <a:bodyPr vert="eaVert" anchor="ctr"/>
          <a:lstStyle>
            <a:lvl1pPr algn="ctr">
              <a:defRPr sz="2000" b="0">
                <a:gradFill flip="none"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0166" y="684213"/>
            <a:ext cx="6929486" cy="4673613"/>
          </a:xfrm>
          <a:prstGeom prst="roundRect">
            <a:avLst>
              <a:gd name="adj" fmla="val 5966"/>
            </a:avLst>
          </a:prstGeom>
          <a:solidFill>
            <a:schemeClr val="bg2">
              <a:tint val="60000"/>
              <a:alpha val="50000"/>
            </a:schemeClr>
          </a:solidFill>
          <a:effectLst>
            <a:outerShdw blurRad="127000" dist="101600" dir="2700000" algn="tl" rotWithShape="0">
              <a:srgbClr val="000000">
                <a:alpha val="43137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0166" y="5481658"/>
            <a:ext cx="6924037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1090" y="0"/>
            <a:ext cx="642910" cy="571480"/>
          </a:xfrm>
          <a:prstGeom prst="roundRect">
            <a:avLst>
              <a:gd name="adj" fmla="val 16667"/>
            </a:avLst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  <a:tileRect/>
          </a:gra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z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Y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³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¹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81877" y="3212976"/>
            <a:ext cx="55802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PORUCHY PŘÍJMU POTRAVY</a:t>
            </a:r>
          </a:p>
          <a:p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 smtClean="0">
                <a:solidFill>
                  <a:srgbClr val="FF0000"/>
                </a:solidFill>
              </a:rPr>
              <a:t>     MENTÁLNÍ ANOREXIE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29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PREVENCE MENTÁLNÍ ANOREXIE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Velkou úlohu v prevenci </a:t>
            </a:r>
            <a:r>
              <a:rPr lang="cs-CZ" sz="2400" dirty="0" smtClean="0">
                <a:solidFill>
                  <a:srgbClr val="00B050"/>
                </a:solidFill>
              </a:rPr>
              <a:t>PPP hraje rodina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Dobré rodinné vztahy </a:t>
            </a:r>
            <a:r>
              <a:rPr lang="cs-CZ" sz="2400" dirty="0" smtClean="0"/>
              <a:t>jsou podmínkou</a:t>
            </a:r>
          </a:p>
          <a:p>
            <a:r>
              <a:rPr lang="cs-CZ" sz="2400" dirty="0" smtClean="0"/>
              <a:t>Dobré stravovací návyky jsou také důležité. </a:t>
            </a:r>
            <a:r>
              <a:rPr lang="cs-CZ" sz="2400" dirty="0" smtClean="0">
                <a:solidFill>
                  <a:srgbClr val="00B050"/>
                </a:solidFill>
              </a:rPr>
              <a:t>Stravovat se tak, abychom netloustli</a:t>
            </a:r>
          </a:p>
          <a:p>
            <a:r>
              <a:rPr lang="cs-CZ" sz="2400" dirty="0" smtClean="0"/>
              <a:t>Svou úlohu hraje i </a:t>
            </a:r>
            <a:r>
              <a:rPr lang="cs-CZ" sz="2400" dirty="0" smtClean="0">
                <a:solidFill>
                  <a:srgbClr val="00B050"/>
                </a:solidFill>
              </a:rPr>
              <a:t>škola </a:t>
            </a:r>
            <a:r>
              <a:rPr lang="cs-CZ" sz="2400" dirty="0" smtClean="0"/>
              <a:t>– poskytováním vhodných a správných informací o PPP</a:t>
            </a:r>
          </a:p>
          <a:p>
            <a:r>
              <a:rPr lang="cs-CZ" sz="2400" dirty="0" smtClean="0"/>
              <a:t>Seznámení s tělesným dospíváním a sexuálním zráním</a:t>
            </a:r>
          </a:p>
          <a:p>
            <a:r>
              <a:rPr lang="cs-CZ" sz="2400" dirty="0" smtClean="0"/>
              <a:t>Zdůrazňovat to, že </a:t>
            </a:r>
            <a:r>
              <a:rPr lang="cs-CZ" sz="2400" dirty="0" smtClean="0">
                <a:solidFill>
                  <a:srgbClr val="00B050"/>
                </a:solidFill>
              </a:rPr>
              <a:t>hubenost modelek není přirozená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5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CO JSOU PORUCHY PŘÍJMU POTRAVY /PPP/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00B050"/>
                </a:solidFill>
              </a:rPr>
              <a:t>Poruchy příjmu potravy </a:t>
            </a:r>
            <a:r>
              <a:rPr lang="cs-CZ" sz="2400" dirty="0" smtClean="0"/>
              <a:t>se vyskytují převážně ve dvou formách</a:t>
            </a:r>
          </a:p>
          <a:p>
            <a:r>
              <a:rPr lang="cs-CZ" sz="2400" b="1" u="sng" dirty="0" smtClean="0">
                <a:solidFill>
                  <a:srgbClr val="00B050"/>
                </a:solidFill>
              </a:rPr>
              <a:t>A. mentální anorexie </a:t>
            </a:r>
            <a:r>
              <a:rPr lang="cs-CZ" sz="2400" dirty="0" smtClean="0"/>
              <a:t>– hlavním příznakem je odmítání jídla a hladovění</a:t>
            </a:r>
          </a:p>
          <a:p>
            <a:r>
              <a:rPr lang="cs-CZ" sz="2400" b="1" u="sng" dirty="0" smtClean="0">
                <a:solidFill>
                  <a:srgbClr val="00B050"/>
                </a:solidFill>
              </a:rPr>
              <a:t>B. mentální bulimie- </a:t>
            </a:r>
            <a:r>
              <a:rPr lang="cs-CZ" sz="2400" dirty="0" smtClean="0"/>
              <a:t>hlavním příznakem jsou opakované záchvaty přejídání a následně vyvolávané zvracení</a:t>
            </a:r>
          </a:p>
          <a:p>
            <a:r>
              <a:rPr lang="cs-CZ" sz="2400" dirty="0" smtClean="0"/>
              <a:t>PPP jsou rozšířeny především v zemích s nadbytkem jídla a jeho snadnou dostupností</a:t>
            </a:r>
          </a:p>
          <a:p>
            <a:r>
              <a:rPr lang="cs-CZ" sz="2400" dirty="0" smtClean="0"/>
              <a:t>V ČR bohužel tohoto onemocnění stále přibývá</a:t>
            </a:r>
          </a:p>
          <a:p>
            <a:r>
              <a:rPr lang="cs-CZ" sz="2400" dirty="0" smtClean="0"/>
              <a:t>Výskyt anorexie je asi  </a:t>
            </a:r>
            <a:r>
              <a:rPr lang="cs-CZ" sz="2400" dirty="0" smtClean="0">
                <a:solidFill>
                  <a:srgbClr val="00B050"/>
                </a:solidFill>
              </a:rPr>
              <a:t>1 případ na 100 dívek</a:t>
            </a:r>
          </a:p>
          <a:p>
            <a:r>
              <a:rPr lang="cs-CZ" sz="2400" dirty="0" smtClean="0"/>
              <a:t>Výskyt bulimie je častější a to </a:t>
            </a:r>
            <a:r>
              <a:rPr lang="cs-CZ" sz="2400" dirty="0" smtClean="0">
                <a:solidFill>
                  <a:srgbClr val="00B050"/>
                </a:solidFill>
              </a:rPr>
              <a:t>6-8 případů na 100 dívek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4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PŘÍČINY VZNIKU PPP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Na vzniku onemocnění se podílí </a:t>
            </a:r>
            <a:r>
              <a:rPr lang="cs-CZ" sz="2400" dirty="0" smtClean="0">
                <a:solidFill>
                  <a:srgbClr val="00B050"/>
                </a:solidFill>
              </a:rPr>
              <a:t>řada příčin</a:t>
            </a:r>
          </a:p>
          <a:p>
            <a:r>
              <a:rPr lang="cs-CZ" sz="2400" dirty="0" smtClean="0"/>
              <a:t>Souvisí s dospíváním a </a:t>
            </a:r>
            <a:r>
              <a:rPr lang="cs-CZ" sz="2400" dirty="0" smtClean="0">
                <a:solidFill>
                  <a:srgbClr val="00B050"/>
                </a:solidFill>
              </a:rPr>
              <a:t>změnami tělesných proporcí</a:t>
            </a:r>
          </a:p>
          <a:p>
            <a:r>
              <a:rPr lang="cs-CZ" sz="2400" dirty="0" smtClean="0"/>
              <a:t>PPP se netýkají jen dívek. I </a:t>
            </a:r>
            <a:r>
              <a:rPr lang="cs-CZ" sz="2400" dirty="0" smtClean="0">
                <a:solidFill>
                  <a:srgbClr val="00B050"/>
                </a:solidFill>
              </a:rPr>
              <a:t>chlapci </a:t>
            </a:r>
            <a:r>
              <a:rPr lang="cs-CZ" sz="2400" dirty="0" smtClean="0"/>
              <a:t>touto poruchou trpí, ale méně často, než dívky</a:t>
            </a:r>
          </a:p>
          <a:p>
            <a:r>
              <a:rPr lang="cs-CZ" sz="2400" dirty="0" smtClean="0"/>
              <a:t>Období dospívání je také spojeno se změnami životního stylu a </a:t>
            </a:r>
            <a:r>
              <a:rPr lang="cs-CZ" sz="2400" dirty="0" smtClean="0">
                <a:solidFill>
                  <a:srgbClr val="00B050"/>
                </a:solidFill>
              </a:rPr>
              <a:t>velký důraz je kladen na vzhled</a:t>
            </a:r>
          </a:p>
          <a:p>
            <a:r>
              <a:rPr lang="cs-CZ" sz="2400" dirty="0" smtClean="0"/>
              <a:t>Obrovskou roli </a:t>
            </a:r>
            <a:r>
              <a:rPr lang="cs-CZ" sz="2400" dirty="0" smtClean="0">
                <a:solidFill>
                  <a:srgbClr val="00B050"/>
                </a:solidFill>
              </a:rPr>
              <a:t>hraje strach z nadváhy a tloušťky</a:t>
            </a:r>
          </a:p>
          <a:p>
            <a:r>
              <a:rPr lang="cs-CZ" sz="2400" dirty="0" smtClean="0"/>
              <a:t>Reklama propaguje </a:t>
            </a:r>
            <a:r>
              <a:rPr lang="cs-CZ" sz="2400" dirty="0" smtClean="0">
                <a:solidFill>
                  <a:srgbClr val="00B050"/>
                </a:solidFill>
              </a:rPr>
              <a:t>hubené modelky </a:t>
            </a:r>
            <a:r>
              <a:rPr lang="cs-CZ" sz="2400" dirty="0" smtClean="0"/>
              <a:t>jako symbol krásy</a:t>
            </a:r>
          </a:p>
          <a:p>
            <a:r>
              <a:rPr lang="cs-CZ" sz="2400" dirty="0" smtClean="0"/>
              <a:t>Také problémy v </a:t>
            </a:r>
            <a:r>
              <a:rPr lang="cs-CZ" sz="2400" dirty="0" smtClean="0">
                <a:solidFill>
                  <a:srgbClr val="00B050"/>
                </a:solidFill>
              </a:rPr>
              <a:t>rodinných vztazích </a:t>
            </a:r>
            <a:r>
              <a:rPr lang="cs-CZ" sz="2400" dirty="0" smtClean="0"/>
              <a:t>mohou vést ke vzniku tohoto onemocnění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83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JAKÉ JSOU DÍVKY S MENTÁLNÍ ANOREXIÍ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Jedná se o dívky, které jsou </a:t>
            </a:r>
            <a:r>
              <a:rPr lang="cs-CZ" sz="2400" dirty="0" smtClean="0">
                <a:solidFill>
                  <a:srgbClr val="92D050"/>
                </a:solidFill>
              </a:rPr>
              <a:t>úspěšné </a:t>
            </a:r>
            <a:r>
              <a:rPr lang="cs-CZ" sz="2400" dirty="0" smtClean="0"/>
              <a:t>ve škole, ve sportu, v zájmové činnosti</a:t>
            </a:r>
          </a:p>
          <a:p>
            <a:r>
              <a:rPr lang="cs-CZ" sz="2400" dirty="0" smtClean="0"/>
              <a:t>Jsou perfekcionistické a velmi odpovědné</a:t>
            </a:r>
          </a:p>
          <a:p>
            <a:r>
              <a:rPr lang="cs-CZ" sz="2400" dirty="0" smtClean="0"/>
              <a:t>Z </a:t>
            </a:r>
            <a:r>
              <a:rPr lang="cs-CZ" sz="2400" dirty="0" smtClean="0">
                <a:solidFill>
                  <a:srgbClr val="92D050"/>
                </a:solidFill>
              </a:rPr>
              <a:t>rozvojem </a:t>
            </a:r>
            <a:r>
              <a:rPr lang="cs-CZ" sz="2400" dirty="0" smtClean="0"/>
              <a:t>nemoci se s távají úzkostnými, dráždivými a depresivními</a:t>
            </a:r>
          </a:p>
          <a:p>
            <a:r>
              <a:rPr lang="cs-CZ" sz="2400" dirty="0" smtClean="0">
                <a:solidFill>
                  <a:srgbClr val="92D050"/>
                </a:solidFill>
              </a:rPr>
              <a:t>S rodiči se dostávají do konfliktů </a:t>
            </a:r>
            <a:r>
              <a:rPr lang="cs-CZ" sz="2400" dirty="0" smtClean="0"/>
              <a:t>kvůli jídlu a stylu života</a:t>
            </a:r>
          </a:p>
          <a:p>
            <a:r>
              <a:rPr lang="cs-CZ" sz="2400" dirty="0" smtClean="0"/>
              <a:t>Na jídlo reagují s odporem</a:t>
            </a:r>
          </a:p>
          <a:p>
            <a:r>
              <a:rPr lang="cs-CZ" sz="2400" dirty="0" smtClean="0"/>
              <a:t>V souvislosti s jídlem často podvádějí a lžou</a:t>
            </a:r>
          </a:p>
          <a:p>
            <a:r>
              <a:rPr lang="cs-CZ" sz="2400" dirty="0" smtClean="0">
                <a:solidFill>
                  <a:srgbClr val="92D050"/>
                </a:solidFill>
              </a:rPr>
              <a:t>Odmítají </a:t>
            </a:r>
            <a:r>
              <a:rPr lang="cs-CZ" sz="2400" dirty="0" smtClean="0"/>
              <a:t>připustit, že jsou nemocné</a:t>
            </a:r>
          </a:p>
          <a:p>
            <a:r>
              <a:rPr lang="cs-CZ" sz="2400" dirty="0" smtClean="0"/>
              <a:t>Mentální anorexie je </a:t>
            </a:r>
            <a:r>
              <a:rPr lang="cs-CZ" sz="2400" dirty="0" smtClean="0">
                <a:solidFill>
                  <a:srgbClr val="92D050"/>
                </a:solidFill>
              </a:rPr>
              <a:t>nemoc duševní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101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92D050"/>
                </a:solidFill>
              </a:rPr>
              <a:t>Záměrně hladoví</a:t>
            </a:r>
            <a:r>
              <a:rPr lang="cs-CZ" sz="2400" dirty="0" smtClean="0"/>
              <a:t>, aby redukovaly svoji hmotnost</a:t>
            </a:r>
          </a:p>
          <a:p>
            <a:r>
              <a:rPr lang="cs-CZ" sz="2400" dirty="0" smtClean="0"/>
              <a:t>Nejprve omezují vydatné potraviny, avšak postupně přestávají jíst i potraviny s nízkoenergetické</a:t>
            </a:r>
          </a:p>
          <a:p>
            <a:r>
              <a:rPr lang="cs-CZ" sz="2400" dirty="0" smtClean="0"/>
              <a:t>Omezují i příjem tekutin</a:t>
            </a:r>
          </a:p>
          <a:p>
            <a:r>
              <a:rPr lang="cs-CZ" sz="2400" dirty="0" smtClean="0"/>
              <a:t>Toto chování vede až k extrémní vyhublosti</a:t>
            </a:r>
          </a:p>
          <a:p>
            <a:r>
              <a:rPr lang="cs-CZ" sz="2400" dirty="0" smtClean="0"/>
              <a:t>Přesto si tyto dívky myslí, že jsou </a:t>
            </a:r>
            <a:r>
              <a:rPr lang="cs-CZ" sz="2400" dirty="0" smtClean="0">
                <a:solidFill>
                  <a:srgbClr val="92D050"/>
                </a:solidFill>
              </a:rPr>
              <a:t>stále tlusté a v hubnutí pokračují</a:t>
            </a:r>
          </a:p>
          <a:p>
            <a:r>
              <a:rPr lang="cs-CZ" sz="2400" dirty="0" smtClean="0"/>
              <a:t>Kromě tuku ubývá i svalovina</a:t>
            </a:r>
          </a:p>
          <a:p>
            <a:r>
              <a:rPr lang="cs-CZ" sz="2400" dirty="0" smtClean="0"/>
              <a:t>V rozporu s velkou vyhublostí však bývají </a:t>
            </a:r>
            <a:r>
              <a:rPr lang="cs-CZ" sz="2400" dirty="0" smtClean="0">
                <a:solidFill>
                  <a:srgbClr val="92D050"/>
                </a:solidFill>
              </a:rPr>
              <a:t>velmi aktivní ve škole a velmi intenzivně cvičí</a:t>
            </a:r>
            <a:endParaRPr lang="cs-CZ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3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KOMPLIKACE MENTÁLNÍ ANOREXIE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92D050"/>
                </a:solidFill>
              </a:rPr>
              <a:t>Mezi komplikace provázející mentální anorexii patří:</a:t>
            </a:r>
          </a:p>
          <a:p>
            <a:r>
              <a:rPr lang="cs-CZ" sz="2400" dirty="0" smtClean="0"/>
              <a:t>- zácpa</a:t>
            </a:r>
          </a:p>
          <a:p>
            <a:r>
              <a:rPr lang="cs-CZ" sz="2400" dirty="0" smtClean="0"/>
              <a:t>- poruchy menstruace</a:t>
            </a:r>
          </a:p>
          <a:p>
            <a:r>
              <a:rPr lang="cs-CZ" sz="2400" dirty="0" smtClean="0"/>
              <a:t>- zimomřivost</a:t>
            </a:r>
          </a:p>
          <a:p>
            <a:r>
              <a:rPr lang="cs-CZ" sz="2400" dirty="0" smtClean="0"/>
              <a:t>- padání vlasů</a:t>
            </a:r>
          </a:p>
          <a:p>
            <a:r>
              <a:rPr lang="cs-CZ" sz="2400" dirty="0" smtClean="0"/>
              <a:t>- zhoršuje se kvalita pleti</a:t>
            </a:r>
          </a:p>
          <a:p>
            <a:r>
              <a:rPr lang="cs-CZ" sz="2400" dirty="0" smtClean="0"/>
              <a:t>- objevují se srdeční potíže</a:t>
            </a:r>
          </a:p>
          <a:p>
            <a:r>
              <a:rPr lang="cs-CZ" sz="2400" dirty="0" smtClean="0"/>
              <a:t>- dívky mají psychické potíže, deprese, záchvaty histrionství..</a:t>
            </a:r>
          </a:p>
          <a:p>
            <a:r>
              <a:rPr lang="cs-CZ" sz="2400" b="1" u="sng" dirty="0" smtClean="0">
                <a:solidFill>
                  <a:srgbClr val="92D050"/>
                </a:solidFill>
              </a:rPr>
              <a:t>Mnoho dívek již na mentální anorexii ZEMŘELO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283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TAKTO VIDÍ ANOREKTIČKA SAMA SEBE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92896"/>
            <a:ext cx="3456384" cy="3728415"/>
          </a:xfrm>
          <a:prstGeom prst="rect">
            <a:avLst/>
          </a:prstGeom>
        </p:spPr>
      </p:pic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2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b="1" dirty="0" smtClean="0">
                <a:solidFill>
                  <a:srgbClr val="FF0000"/>
                </a:solidFill>
              </a:rPr>
              <a:t>KAM AŽ MŮŽE MENTÁLNÍ ANOREXIE ZAJÍT….</a:t>
            </a:r>
            <a:endParaRPr lang="cs-CZ" sz="3200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16832"/>
            <a:ext cx="2943225" cy="43815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988840"/>
            <a:ext cx="295232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3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LÉČBA MENTÁLNÍ ANOREXIE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U některých případů je nutná </a:t>
            </a:r>
            <a:r>
              <a:rPr lang="cs-CZ" sz="2400" dirty="0" smtClean="0">
                <a:solidFill>
                  <a:srgbClr val="00B050"/>
                </a:solidFill>
              </a:rPr>
              <a:t>hospitalizace na dětské psychiatrii, či metabolické jednotce</a:t>
            </a:r>
          </a:p>
          <a:p>
            <a:r>
              <a:rPr lang="cs-CZ" sz="2400" dirty="0" smtClean="0"/>
              <a:t>Zbytek případů se léčí ambulantně</a:t>
            </a:r>
          </a:p>
          <a:p>
            <a:r>
              <a:rPr lang="cs-CZ" sz="2400" dirty="0" smtClean="0"/>
              <a:t>Léčba mentální anorexie je velmi obtížná, protože pacientky </a:t>
            </a:r>
            <a:r>
              <a:rPr lang="cs-CZ" sz="2400" dirty="0" smtClean="0">
                <a:solidFill>
                  <a:srgbClr val="00B050"/>
                </a:solidFill>
              </a:rPr>
              <a:t>odmítají přiznat, že jsou nemocné</a:t>
            </a:r>
          </a:p>
          <a:p>
            <a:r>
              <a:rPr lang="cs-CZ" sz="2400" dirty="0" smtClean="0"/>
              <a:t>Snahu rodičů a lékařů vnímají jako nátlak a odmítají pomoc</a:t>
            </a:r>
          </a:p>
          <a:p>
            <a:r>
              <a:rPr lang="cs-CZ" sz="2400" dirty="0" smtClean="0"/>
              <a:t>Při léčbě často </a:t>
            </a:r>
            <a:r>
              <a:rPr lang="cs-CZ" sz="2400" dirty="0" smtClean="0">
                <a:solidFill>
                  <a:srgbClr val="00B050"/>
                </a:solidFill>
              </a:rPr>
              <a:t>lžou a podvádějí</a:t>
            </a:r>
          </a:p>
          <a:p>
            <a:r>
              <a:rPr lang="cs-CZ" sz="2400" dirty="0" smtClean="0"/>
              <a:t>Hlavní součástí léčby je </a:t>
            </a:r>
            <a:r>
              <a:rPr lang="cs-CZ" sz="2400" dirty="0" smtClean="0">
                <a:solidFill>
                  <a:srgbClr val="00B050"/>
                </a:solidFill>
              </a:rPr>
              <a:t>psychoterapie a režimové činnosti</a:t>
            </a:r>
          </a:p>
          <a:p>
            <a:r>
              <a:rPr lang="cs-CZ" sz="2400" dirty="0" smtClean="0"/>
              <a:t>Pacientky musí být </a:t>
            </a:r>
            <a:r>
              <a:rPr lang="cs-CZ" sz="2400" dirty="0" smtClean="0">
                <a:solidFill>
                  <a:srgbClr val="00B050"/>
                </a:solidFill>
              </a:rPr>
              <a:t>motivované a trpělivé</a:t>
            </a:r>
          </a:p>
          <a:p>
            <a:r>
              <a:rPr lang="cs-CZ" sz="2400" dirty="0" smtClean="0"/>
              <a:t>Nezřídka kdy bývá mentální  anorexie </a:t>
            </a:r>
            <a:r>
              <a:rPr lang="cs-CZ" sz="2400" dirty="0" smtClean="0">
                <a:solidFill>
                  <a:srgbClr val="00B050"/>
                </a:solidFill>
              </a:rPr>
              <a:t>celoživotním problémem</a:t>
            </a:r>
            <a:endParaRPr lang="cs-CZ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3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ckyTie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Lucky Tie">
      <a:majorFont>
        <a:latin typeface="Tahoma"/>
        <a:ea typeface=""/>
        <a:cs typeface=""/>
        <a:font script="Cyrl" typeface="Tahoma"/>
        <a:font script="Grek" typeface="Tahoma"/>
        <a:font script="Jpan" typeface="ＭＳ Ｐ明朝"/>
        <a:font script="Hang" typeface="굴림"/>
        <a:font script="Hans" typeface="黑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Franklin Gothic Book"/>
        <a:ea typeface=""/>
        <a:cs typeface=""/>
        <a:font script="Cyrl" typeface="Arial"/>
        <a:font script="Grek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ucky Tie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90000"/>
              </a:schemeClr>
            </a:gs>
            <a:gs pos="50000">
              <a:schemeClr val="phClr">
                <a:tint val="5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90000"/>
              </a:schemeClr>
            </a:gs>
          </a:gsLst>
          <a:lin ang="1800000" scaled="1"/>
        </a:gradFill>
        <a:solidFill>
          <a:schemeClr val="phClr">
            <a:tint val="100000"/>
            <a:shade val="100000"/>
            <a:hueMod val="100000"/>
            <a:satMod val="100000"/>
          </a:schemeClr>
        </a:solidFill>
      </a:fillStyleLst>
      <a:lnStyleLst>
        <a:ln w="20000" cap="flat" cmpd="sng" algn="ctr">
          <a:solidFill>
            <a:schemeClr val="phClr"/>
          </a:solidFill>
          <a:prstDash val="solid"/>
        </a:ln>
        <a:ln w="30000" cap="flat" cmpd="sng" algn="ctr">
          <a:solidFill>
            <a:schemeClr val="phClr"/>
          </a:solidFill>
          <a:prstDash val="solid"/>
        </a:ln>
        <a:ln w="400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12700">
              <a:schemeClr val="phClr">
                <a:tint val="100000"/>
                <a:shade val="100000"/>
                <a:alpha val="50196"/>
                <a:hueMod val="100000"/>
                <a:satMod val="100000"/>
              </a:schemeClr>
            </a:glow>
          </a:effectLst>
        </a:effectStyle>
        <a:effectStyle>
          <a:effectLst>
            <a:innerShdw blurRad="25400" dist="38100" dir="2700000">
              <a:schemeClr val="phClr">
                <a:tint val="90000"/>
                <a:shade val="100000"/>
                <a:hueMod val="100000"/>
                <a:satMod val="100000"/>
              </a:schemeClr>
            </a:innerShdw>
          </a:effectLst>
        </a:effectStyle>
        <a:effectStyle>
          <a:effectLst>
            <a:innerShdw blurRad="25400" dist="38100" dir="2700000">
              <a:schemeClr val="phClr">
                <a:tint val="100000"/>
                <a:shade val="50000"/>
                <a:hueMod val="100000"/>
                <a:satMod val="100000"/>
              </a:schemeClr>
            </a:innerShdw>
          </a:effectLst>
          <a:scene3d>
            <a:camera prst="orthographicFront"/>
            <a:lightRig rig="soft" dir="t"/>
          </a:scene3d>
          <a:sp3d extrusionH="76200" prstMaterial="matte">
            <a:bevelT h="50800"/>
            <a:bevelB w="0" h="0"/>
            <a:extrusionClr>
              <a:schemeClr val="accent3">
                <a:tint val="40000"/>
              </a:schemeClr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50000"/>
                <a:hueMod val="100000"/>
                <a:satMod val="100000"/>
              </a:schemeClr>
            </a:gs>
            <a:gs pos="40000">
              <a:schemeClr val="phClr">
                <a:tint val="8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60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vzorku kravaty</Template>
  <TotalTime>298</TotalTime>
  <Words>495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LuckyTie</vt:lpstr>
      <vt:lpstr>Prezentace aplikace PowerPoint</vt:lpstr>
      <vt:lpstr>CO JSOU PORUCHY PŘÍJMU POTRAVY /PPP/</vt:lpstr>
      <vt:lpstr>PŘÍČINY VZNIKU PPP</vt:lpstr>
      <vt:lpstr>JAKÉ JSOU DÍVKY S MENTÁLNÍ ANOREXIÍ</vt:lpstr>
      <vt:lpstr>Prezentace aplikace PowerPoint</vt:lpstr>
      <vt:lpstr>KOMPLIKACE MENTÁLNÍ ANOREXIE</vt:lpstr>
      <vt:lpstr>TAKTO VIDÍ ANOREKTIČKA SAMA SEBE</vt:lpstr>
      <vt:lpstr> KAM AŽ MŮŽE MENTÁLNÍ ANOREXIE ZAJÍT….</vt:lpstr>
      <vt:lpstr>LÉČBA MENTÁLNÍ ANOREXIE</vt:lpstr>
      <vt:lpstr>PREVENCE MENTÁLNÍ ANOREXIE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15</cp:revision>
  <dcterms:created xsi:type="dcterms:W3CDTF">2011-07-23T09:02:19Z</dcterms:created>
  <dcterms:modified xsi:type="dcterms:W3CDTF">2020-05-16T11:53:15Z</dcterms:modified>
</cp:coreProperties>
</file>