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5468F-1434-4D56-B7A2-EF6F4B360E38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A741B-C49C-4BE7-AD3D-CA3522AAE02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7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81877" y="3212976"/>
            <a:ext cx="5580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PORUCHY PŘÍJMU POTRAVY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     MENTÁLNÍ ANOREXIE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PREVENCE MENTÁLNÍ ANOREXIE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Velkou úlohu v prevenci </a:t>
            </a:r>
            <a:r>
              <a:rPr lang="cs-CZ" sz="2400" dirty="0" smtClean="0">
                <a:solidFill>
                  <a:srgbClr val="00B050"/>
                </a:solidFill>
              </a:rPr>
              <a:t>PPP hraje rodina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Dobré rodinné vztahy </a:t>
            </a:r>
            <a:r>
              <a:rPr lang="cs-CZ" sz="2400" dirty="0" smtClean="0"/>
              <a:t>jsou podmínkou</a:t>
            </a:r>
          </a:p>
          <a:p>
            <a:r>
              <a:rPr lang="cs-CZ" sz="2400" dirty="0" smtClean="0"/>
              <a:t>Dobré stravovací návyky jsou také důležité. </a:t>
            </a:r>
            <a:r>
              <a:rPr lang="cs-CZ" sz="2400" dirty="0" smtClean="0">
                <a:solidFill>
                  <a:srgbClr val="00B050"/>
                </a:solidFill>
              </a:rPr>
              <a:t>Stravovat se tak, abychom netloustli</a:t>
            </a:r>
          </a:p>
          <a:p>
            <a:r>
              <a:rPr lang="cs-CZ" sz="2400" dirty="0" smtClean="0"/>
              <a:t>Svou úlohu hraje i </a:t>
            </a:r>
            <a:r>
              <a:rPr lang="cs-CZ" sz="2400" dirty="0" smtClean="0">
                <a:solidFill>
                  <a:srgbClr val="00B050"/>
                </a:solidFill>
              </a:rPr>
              <a:t>škola </a:t>
            </a:r>
            <a:r>
              <a:rPr lang="cs-CZ" sz="2400" dirty="0" smtClean="0"/>
              <a:t>– poskytováním vhodných a správných informací o PPP</a:t>
            </a:r>
          </a:p>
          <a:p>
            <a:r>
              <a:rPr lang="cs-CZ" sz="2400" dirty="0" smtClean="0"/>
              <a:t>Seznámení s tělesným dospíváním a sexuálním zráním</a:t>
            </a:r>
          </a:p>
          <a:p>
            <a:r>
              <a:rPr lang="cs-CZ" sz="2400" dirty="0" smtClean="0"/>
              <a:t>Zdůrazňovat to, že </a:t>
            </a:r>
            <a:r>
              <a:rPr lang="cs-CZ" sz="2400" dirty="0" smtClean="0">
                <a:solidFill>
                  <a:srgbClr val="00B050"/>
                </a:solidFill>
              </a:rPr>
              <a:t>hubenost modelek není přirozená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5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CO JSOU PORUCHY PŘÍJMU POTRAVY /PPP/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Poruchy příjmu potravy </a:t>
            </a:r>
            <a:r>
              <a:rPr lang="cs-CZ" sz="2400" dirty="0" smtClean="0"/>
              <a:t>se vyskytují převážně ve dvou formách</a:t>
            </a:r>
          </a:p>
          <a:p>
            <a:r>
              <a:rPr lang="cs-CZ" sz="2400" b="1" u="sng" dirty="0" smtClean="0">
                <a:solidFill>
                  <a:srgbClr val="00B050"/>
                </a:solidFill>
              </a:rPr>
              <a:t>A. mentální anorexie </a:t>
            </a:r>
            <a:r>
              <a:rPr lang="cs-CZ" sz="2400" dirty="0" smtClean="0"/>
              <a:t>– hlavním příznakem je odmítání jídla a hladovění</a:t>
            </a:r>
          </a:p>
          <a:p>
            <a:r>
              <a:rPr lang="cs-CZ" sz="2400" b="1" u="sng" dirty="0" smtClean="0">
                <a:solidFill>
                  <a:srgbClr val="00B050"/>
                </a:solidFill>
              </a:rPr>
              <a:t>B. mentální bulimie- </a:t>
            </a:r>
            <a:r>
              <a:rPr lang="cs-CZ" sz="2400" dirty="0" smtClean="0"/>
              <a:t>hlavním příznakem jsou opakované záchvaty přejídání a následně vyvolávané zvracení</a:t>
            </a:r>
          </a:p>
          <a:p>
            <a:r>
              <a:rPr lang="cs-CZ" sz="2400" dirty="0" smtClean="0"/>
              <a:t>PPP jsou rozšířeny především v zemích s nadbytkem jídla a jeho snadnou dostupností</a:t>
            </a:r>
          </a:p>
          <a:p>
            <a:r>
              <a:rPr lang="cs-CZ" sz="2400" dirty="0" smtClean="0"/>
              <a:t>V ČR bohužel tohoto onemocnění stále přibývá</a:t>
            </a:r>
          </a:p>
          <a:p>
            <a:r>
              <a:rPr lang="cs-CZ" sz="2400" dirty="0" smtClean="0"/>
              <a:t>Výskyt anorexie je asi  </a:t>
            </a:r>
            <a:r>
              <a:rPr lang="cs-CZ" sz="2400" dirty="0" smtClean="0">
                <a:solidFill>
                  <a:srgbClr val="00B050"/>
                </a:solidFill>
              </a:rPr>
              <a:t>1 případ na 100 dívek</a:t>
            </a:r>
          </a:p>
          <a:p>
            <a:r>
              <a:rPr lang="cs-CZ" sz="2400" dirty="0" smtClean="0"/>
              <a:t>Výskyt bulimie je častější a to </a:t>
            </a:r>
            <a:r>
              <a:rPr lang="cs-CZ" sz="2400" dirty="0" smtClean="0">
                <a:solidFill>
                  <a:srgbClr val="00B050"/>
                </a:solidFill>
              </a:rPr>
              <a:t>6-8 případů na 100 dívek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PŘÍČINY VZNIKU PPP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 vzniku onemocnění se podílí </a:t>
            </a:r>
            <a:r>
              <a:rPr lang="cs-CZ" sz="2400" dirty="0" smtClean="0">
                <a:solidFill>
                  <a:srgbClr val="00B050"/>
                </a:solidFill>
              </a:rPr>
              <a:t>řada příčin</a:t>
            </a:r>
          </a:p>
          <a:p>
            <a:r>
              <a:rPr lang="cs-CZ" sz="2400" dirty="0" smtClean="0"/>
              <a:t>Souvisí s dospíváním a </a:t>
            </a:r>
            <a:r>
              <a:rPr lang="cs-CZ" sz="2400" dirty="0" smtClean="0">
                <a:solidFill>
                  <a:srgbClr val="00B050"/>
                </a:solidFill>
              </a:rPr>
              <a:t>změnami tělesných proporcí</a:t>
            </a:r>
          </a:p>
          <a:p>
            <a:r>
              <a:rPr lang="cs-CZ" sz="2400" dirty="0" smtClean="0"/>
              <a:t>PPP se netýkají jen dívek. I </a:t>
            </a:r>
            <a:r>
              <a:rPr lang="cs-CZ" sz="2400" dirty="0" smtClean="0">
                <a:solidFill>
                  <a:srgbClr val="00B050"/>
                </a:solidFill>
              </a:rPr>
              <a:t>chlapci </a:t>
            </a:r>
            <a:r>
              <a:rPr lang="cs-CZ" sz="2400" dirty="0" smtClean="0"/>
              <a:t>touto poruchou trpí, ale méně často, než dívky</a:t>
            </a:r>
          </a:p>
          <a:p>
            <a:r>
              <a:rPr lang="cs-CZ" sz="2400" dirty="0" smtClean="0"/>
              <a:t>Období dospívání je také spojeno se změnami životního stylu a </a:t>
            </a:r>
            <a:r>
              <a:rPr lang="cs-CZ" sz="2400" dirty="0" smtClean="0">
                <a:solidFill>
                  <a:srgbClr val="00B050"/>
                </a:solidFill>
              </a:rPr>
              <a:t>velký důraz je kladen na vzhled</a:t>
            </a:r>
          </a:p>
          <a:p>
            <a:r>
              <a:rPr lang="cs-CZ" sz="2400" dirty="0" smtClean="0"/>
              <a:t>Obrovskou roli </a:t>
            </a:r>
            <a:r>
              <a:rPr lang="cs-CZ" sz="2400" dirty="0" smtClean="0">
                <a:solidFill>
                  <a:srgbClr val="00B050"/>
                </a:solidFill>
              </a:rPr>
              <a:t>hraje strach z nadváhy a tloušťky</a:t>
            </a:r>
          </a:p>
          <a:p>
            <a:r>
              <a:rPr lang="cs-CZ" sz="2400" dirty="0" smtClean="0"/>
              <a:t>Reklama propaguje </a:t>
            </a:r>
            <a:r>
              <a:rPr lang="cs-CZ" sz="2400" dirty="0" smtClean="0">
                <a:solidFill>
                  <a:srgbClr val="00B050"/>
                </a:solidFill>
              </a:rPr>
              <a:t>hubené modelky </a:t>
            </a:r>
            <a:r>
              <a:rPr lang="cs-CZ" sz="2400" dirty="0" smtClean="0"/>
              <a:t>jako symbol krásy</a:t>
            </a:r>
          </a:p>
          <a:p>
            <a:r>
              <a:rPr lang="cs-CZ" sz="2400" dirty="0" smtClean="0"/>
              <a:t>Také problémy v </a:t>
            </a:r>
            <a:r>
              <a:rPr lang="cs-CZ" sz="2400" dirty="0" smtClean="0">
                <a:solidFill>
                  <a:srgbClr val="00B050"/>
                </a:solidFill>
              </a:rPr>
              <a:t>rodinných vztazích </a:t>
            </a:r>
            <a:r>
              <a:rPr lang="cs-CZ" sz="2400" dirty="0" smtClean="0"/>
              <a:t>mohou vést ke vzniku tohoto onemocnění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8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JAKÉ JSOU DÍVKY S MENTÁLNÍ ANOREXIÍ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Jedná se o dívky, které jsou </a:t>
            </a:r>
            <a:r>
              <a:rPr lang="cs-CZ" sz="2400" dirty="0" smtClean="0">
                <a:solidFill>
                  <a:srgbClr val="92D050"/>
                </a:solidFill>
              </a:rPr>
              <a:t>úspěšné </a:t>
            </a:r>
            <a:r>
              <a:rPr lang="cs-CZ" sz="2400" dirty="0" smtClean="0"/>
              <a:t>ve škole, ve sportu, v zájmové činnosti</a:t>
            </a:r>
          </a:p>
          <a:p>
            <a:r>
              <a:rPr lang="cs-CZ" sz="2400" dirty="0" smtClean="0"/>
              <a:t>Jsou perfekcionistické a velmi odpovědné</a:t>
            </a:r>
          </a:p>
          <a:p>
            <a:r>
              <a:rPr lang="cs-CZ" sz="2400" dirty="0" smtClean="0"/>
              <a:t>Z </a:t>
            </a:r>
            <a:r>
              <a:rPr lang="cs-CZ" sz="2400" dirty="0" smtClean="0">
                <a:solidFill>
                  <a:srgbClr val="92D050"/>
                </a:solidFill>
              </a:rPr>
              <a:t>rozvojem </a:t>
            </a:r>
            <a:r>
              <a:rPr lang="cs-CZ" sz="2400" dirty="0" smtClean="0"/>
              <a:t>nemoci se s távají úzkostnými, dráždivými a depresivními</a:t>
            </a:r>
          </a:p>
          <a:p>
            <a:r>
              <a:rPr lang="cs-CZ" sz="2400" dirty="0" smtClean="0">
                <a:solidFill>
                  <a:srgbClr val="92D050"/>
                </a:solidFill>
              </a:rPr>
              <a:t>S rodiči se dostávají do konfliktů </a:t>
            </a:r>
            <a:r>
              <a:rPr lang="cs-CZ" sz="2400" dirty="0" smtClean="0"/>
              <a:t>kvůli jídlu a stylu života</a:t>
            </a:r>
          </a:p>
          <a:p>
            <a:r>
              <a:rPr lang="cs-CZ" sz="2400" dirty="0" smtClean="0"/>
              <a:t>Na jídlo reagují s odporem</a:t>
            </a:r>
          </a:p>
          <a:p>
            <a:r>
              <a:rPr lang="cs-CZ" sz="2400" dirty="0" smtClean="0"/>
              <a:t>V souvislosti s jídlem často podvádějí a lžou</a:t>
            </a:r>
          </a:p>
          <a:p>
            <a:r>
              <a:rPr lang="cs-CZ" sz="2400" dirty="0" smtClean="0">
                <a:solidFill>
                  <a:srgbClr val="92D050"/>
                </a:solidFill>
              </a:rPr>
              <a:t>Odmítají </a:t>
            </a:r>
            <a:r>
              <a:rPr lang="cs-CZ" sz="2400" dirty="0" smtClean="0"/>
              <a:t>připustit, že jsou nemocné</a:t>
            </a:r>
          </a:p>
          <a:p>
            <a:r>
              <a:rPr lang="cs-CZ" sz="2400" dirty="0" smtClean="0"/>
              <a:t>Mentální anorexie je </a:t>
            </a:r>
            <a:r>
              <a:rPr lang="cs-CZ" sz="2400" dirty="0" smtClean="0">
                <a:solidFill>
                  <a:srgbClr val="92D050"/>
                </a:solidFill>
              </a:rPr>
              <a:t>nemoc duševní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10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92D050"/>
                </a:solidFill>
              </a:rPr>
              <a:t>Záměrně hladoví</a:t>
            </a:r>
            <a:r>
              <a:rPr lang="cs-CZ" sz="2400" dirty="0" smtClean="0"/>
              <a:t>, aby redukovaly svoji hmotnost</a:t>
            </a:r>
          </a:p>
          <a:p>
            <a:r>
              <a:rPr lang="cs-CZ" sz="2400" dirty="0" smtClean="0"/>
              <a:t>Nejprve omezují vydatné potraviny, avšak postupně přestávají jíst i potraviny s nízkoenergetické</a:t>
            </a:r>
          </a:p>
          <a:p>
            <a:r>
              <a:rPr lang="cs-CZ" sz="2400" dirty="0" smtClean="0"/>
              <a:t>Omezují i příjem tekutin</a:t>
            </a:r>
          </a:p>
          <a:p>
            <a:r>
              <a:rPr lang="cs-CZ" sz="2400" dirty="0" smtClean="0"/>
              <a:t>Toto chování vede až k extrémní vyhublosti</a:t>
            </a:r>
          </a:p>
          <a:p>
            <a:r>
              <a:rPr lang="cs-CZ" sz="2400" dirty="0" smtClean="0"/>
              <a:t>Přesto si tyto dívky myslí, že jsou </a:t>
            </a:r>
            <a:r>
              <a:rPr lang="cs-CZ" sz="2400" dirty="0" smtClean="0">
                <a:solidFill>
                  <a:srgbClr val="92D050"/>
                </a:solidFill>
              </a:rPr>
              <a:t>stále tlusté a v hubnutí pokračují</a:t>
            </a:r>
          </a:p>
          <a:p>
            <a:r>
              <a:rPr lang="cs-CZ" sz="2400" dirty="0" smtClean="0"/>
              <a:t>Kromě tuku ubývá i svalovina</a:t>
            </a:r>
          </a:p>
          <a:p>
            <a:r>
              <a:rPr lang="cs-CZ" sz="2400" dirty="0" smtClean="0"/>
              <a:t>V rozporu s velkou vyhublostí však bývají </a:t>
            </a:r>
            <a:r>
              <a:rPr lang="cs-CZ" sz="2400" dirty="0" smtClean="0">
                <a:solidFill>
                  <a:srgbClr val="92D050"/>
                </a:solidFill>
              </a:rPr>
              <a:t>velmi aktivní ve škole a velmi intenzivně cvičí</a:t>
            </a:r>
            <a:endParaRPr lang="cs-CZ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KOMPLIKACE MENTÁLNÍ ANOREXIE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92D050"/>
                </a:solidFill>
              </a:rPr>
              <a:t>Mezi komplikace provázející mentální anorexii patří:</a:t>
            </a:r>
          </a:p>
          <a:p>
            <a:r>
              <a:rPr lang="cs-CZ" sz="2400" dirty="0" smtClean="0"/>
              <a:t>- zácpa</a:t>
            </a:r>
          </a:p>
          <a:p>
            <a:r>
              <a:rPr lang="cs-CZ" sz="2400" dirty="0" smtClean="0"/>
              <a:t>- poruchy menstruace</a:t>
            </a:r>
          </a:p>
          <a:p>
            <a:r>
              <a:rPr lang="cs-CZ" sz="2400" dirty="0" smtClean="0"/>
              <a:t>- zimomřivost</a:t>
            </a:r>
          </a:p>
          <a:p>
            <a:r>
              <a:rPr lang="cs-CZ" sz="2400" dirty="0" smtClean="0"/>
              <a:t>- padání vlasů</a:t>
            </a:r>
          </a:p>
          <a:p>
            <a:r>
              <a:rPr lang="cs-CZ" sz="2400" dirty="0" smtClean="0"/>
              <a:t>- zhoršuje se kvalita pleti</a:t>
            </a:r>
          </a:p>
          <a:p>
            <a:r>
              <a:rPr lang="cs-CZ" sz="2400" dirty="0" smtClean="0"/>
              <a:t>- objevují se srdeční potíže</a:t>
            </a:r>
          </a:p>
          <a:p>
            <a:r>
              <a:rPr lang="cs-CZ" sz="2400" dirty="0" smtClean="0"/>
              <a:t>- dívky mají psychické potíže, deprese, záchvaty histrionství..</a:t>
            </a:r>
          </a:p>
          <a:p>
            <a:r>
              <a:rPr lang="cs-CZ" sz="2400" b="1" u="sng" dirty="0" smtClean="0">
                <a:solidFill>
                  <a:srgbClr val="92D050"/>
                </a:solidFill>
              </a:rPr>
              <a:t>Mnoho dívek již na mentální anorexii ZEMŘELO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8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TAKTO VIDÍ ANOREKTIČKA SAMA SEBE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3456384" cy="3728415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 smtClean="0">
                <a:solidFill>
                  <a:srgbClr val="FF0000"/>
                </a:solidFill>
              </a:rPr>
              <a:t>KAM AŽ MŮŽE MENTÁLNÍ ANOREXIE ZAJÍT….</a:t>
            </a:r>
            <a:endParaRPr lang="cs-CZ" sz="3200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2943225" cy="43815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88840"/>
            <a:ext cx="295232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3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LÉČBA MENTÁLNÍ ANOREXIE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U některých případů je nutná </a:t>
            </a:r>
            <a:r>
              <a:rPr lang="cs-CZ" sz="2400" dirty="0" smtClean="0">
                <a:solidFill>
                  <a:srgbClr val="00B050"/>
                </a:solidFill>
              </a:rPr>
              <a:t>hospitalizace na dětské psychiatrii, či metabolické jednotce</a:t>
            </a:r>
          </a:p>
          <a:p>
            <a:r>
              <a:rPr lang="cs-CZ" sz="2400" dirty="0" smtClean="0"/>
              <a:t>Zbytek případů se léčí ambulantně</a:t>
            </a:r>
          </a:p>
          <a:p>
            <a:r>
              <a:rPr lang="cs-CZ" sz="2400" dirty="0" smtClean="0"/>
              <a:t>Léčba mentální anorexie je velmi obtížná, protože pacientky </a:t>
            </a:r>
            <a:r>
              <a:rPr lang="cs-CZ" sz="2400" dirty="0" smtClean="0">
                <a:solidFill>
                  <a:srgbClr val="00B050"/>
                </a:solidFill>
              </a:rPr>
              <a:t>odmítají přiznat, že jsou nemocné</a:t>
            </a:r>
          </a:p>
          <a:p>
            <a:r>
              <a:rPr lang="cs-CZ" sz="2400" dirty="0" smtClean="0"/>
              <a:t>Snahu rodičů a lékařů vnímají jako nátlak a odmítají pomoc</a:t>
            </a:r>
          </a:p>
          <a:p>
            <a:r>
              <a:rPr lang="cs-CZ" sz="2400" dirty="0" smtClean="0"/>
              <a:t>Při léčbě často </a:t>
            </a:r>
            <a:r>
              <a:rPr lang="cs-CZ" sz="2400" dirty="0" smtClean="0">
                <a:solidFill>
                  <a:srgbClr val="00B050"/>
                </a:solidFill>
              </a:rPr>
              <a:t>lžou a podvádějí</a:t>
            </a:r>
          </a:p>
          <a:p>
            <a:r>
              <a:rPr lang="cs-CZ" sz="2400" dirty="0" smtClean="0"/>
              <a:t>Hlavní součástí léčby je </a:t>
            </a:r>
            <a:r>
              <a:rPr lang="cs-CZ" sz="2400" dirty="0" smtClean="0">
                <a:solidFill>
                  <a:srgbClr val="00B050"/>
                </a:solidFill>
              </a:rPr>
              <a:t>psychoterapie a režimové činnosti</a:t>
            </a:r>
          </a:p>
          <a:p>
            <a:r>
              <a:rPr lang="cs-CZ" sz="2400" dirty="0" smtClean="0"/>
              <a:t>Pacientky musí být </a:t>
            </a:r>
            <a:r>
              <a:rPr lang="cs-CZ" sz="2400" dirty="0" smtClean="0">
                <a:solidFill>
                  <a:srgbClr val="00B050"/>
                </a:solidFill>
              </a:rPr>
              <a:t>motivované a trpělivé</a:t>
            </a:r>
          </a:p>
          <a:p>
            <a:r>
              <a:rPr lang="cs-CZ" sz="2400" dirty="0" smtClean="0"/>
              <a:t>Nezřídka kdy bývá mentální  anorexie </a:t>
            </a:r>
            <a:r>
              <a:rPr lang="cs-CZ" sz="2400" dirty="0" smtClean="0">
                <a:solidFill>
                  <a:srgbClr val="00B050"/>
                </a:solidFill>
              </a:rPr>
              <a:t>celoživotním problémem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3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vzorku kravaty</Template>
  <TotalTime>298</TotalTime>
  <Words>495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LuckyTie</vt:lpstr>
      <vt:lpstr>Prezentace aplikace PowerPoint</vt:lpstr>
      <vt:lpstr>CO JSOU PORUCHY PŘÍJMU POTRAVY /PPP/</vt:lpstr>
      <vt:lpstr>PŘÍČINY VZNIKU PPP</vt:lpstr>
      <vt:lpstr>JAKÉ JSOU DÍVKY S MENTÁLNÍ ANOREXIÍ</vt:lpstr>
      <vt:lpstr>Prezentace aplikace PowerPoint</vt:lpstr>
      <vt:lpstr>KOMPLIKACE MENTÁLNÍ ANOREXIE</vt:lpstr>
      <vt:lpstr>TAKTO VIDÍ ANOREKTIČKA SAMA SEBE</vt:lpstr>
      <vt:lpstr> KAM AŽ MŮŽE MENTÁLNÍ ANOREXIE ZAJÍT….</vt:lpstr>
      <vt:lpstr>LÉČBA MENTÁLNÍ ANOREXIE</vt:lpstr>
      <vt:lpstr>PREVENCE MENTÁLNÍ ANOREXIE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15</cp:revision>
  <dcterms:created xsi:type="dcterms:W3CDTF">2011-07-23T09:02:19Z</dcterms:created>
  <dcterms:modified xsi:type="dcterms:W3CDTF">2020-05-16T11:53:15Z</dcterms:modified>
</cp:coreProperties>
</file>