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59" r:id="rId3"/>
    <p:sldId id="261" r:id="rId4"/>
    <p:sldId id="262" r:id="rId5"/>
    <p:sldId id="263" r:id="rId6"/>
    <p:sldId id="264" r:id="rId7"/>
    <p:sldId id="265" r:id="rId8"/>
    <p:sldId id="269" r:id="rId9"/>
    <p:sldId id="273" r:id="rId10"/>
    <p:sldId id="27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187624" y="2614501"/>
            <a:ext cx="55802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PORUCHY PŘÍJMU POTRAVY</a:t>
            </a:r>
          </a:p>
          <a:p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b="1" dirty="0" smtClean="0">
                <a:solidFill>
                  <a:srgbClr val="FF0000"/>
                </a:solidFill>
              </a:rPr>
              <a:t>     MENTÁLNÍ BULIMIE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52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116632"/>
            <a:ext cx="777686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cs-CZ" sz="1100" b="1" dirty="0"/>
              <a:t>Zdroje informací a použitá </a:t>
            </a:r>
            <a:r>
              <a:rPr lang="cs-CZ" sz="1100" b="1" dirty="0" smtClean="0"/>
              <a:t>literatura: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100" dirty="0" smtClean="0"/>
              <a:t>  MACHOVÁ</a:t>
            </a:r>
            <a:r>
              <a:rPr lang="cs-CZ" sz="1100" dirty="0"/>
              <a:t>, J., KUBÁTOVÁ, D.: Výchova ke zdraví, </a:t>
            </a:r>
            <a:r>
              <a:rPr lang="cs-CZ" sz="1100" dirty="0" err="1" smtClean="0"/>
              <a:t>Grada</a:t>
            </a:r>
            <a:r>
              <a:rPr lang="cs-CZ" sz="1100" dirty="0" smtClean="0"/>
              <a:t> </a:t>
            </a:r>
            <a:r>
              <a:rPr lang="cs-CZ" sz="1100" dirty="0"/>
              <a:t>2009, </a:t>
            </a:r>
            <a:r>
              <a:rPr lang="cs-CZ" sz="1100" dirty="0" smtClean="0"/>
              <a:t>296 stran.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100" dirty="0" smtClean="0"/>
          </a:p>
          <a:p>
            <a:endParaRPr lang="cs-CZ" sz="1100" dirty="0" smtClean="0"/>
          </a:p>
          <a:p>
            <a:pPr marL="281178" indent="-171450">
              <a:buFont typeface="Arial" pitchFamily="34" charset="0"/>
              <a:buChar char="•"/>
            </a:pPr>
            <a:r>
              <a:rPr lang="cs-CZ" sz="1100" dirty="0"/>
              <a:t>http://images.google.com/imgres?q=p%C5%99ej%C3%ADd%C3%A1n%C3%AD&amp;hl=cs&amp;gbv=2&amp;tbm=isch&amp;tbnid=rE-Qg8uyn5dp6M:&amp;imgrefurl=http://cyber-angel.blog.cz/0805/nocni-prejidani&amp;docid=F1jfWqi0Okpb_M&amp;imgurl=http://</a:t>
            </a:r>
            <a:r>
              <a:rPr lang="cs-CZ" sz="1100" dirty="0" smtClean="0"/>
              <a:t>nd01.jxs.cz/079/221/d9c0f2d495_27995226_o2.jpg&amp;w=253&amp;h=253&amp;ei=13rpT47ELMeRswaN3c2vDg&amp;zoom=1&amp;biw=1440&amp;bih=717</a:t>
            </a:r>
          </a:p>
          <a:p>
            <a:pPr marL="281178" indent="-171450">
              <a:buFont typeface="Arial" pitchFamily="34" charset="0"/>
              <a:buChar char="•"/>
            </a:pPr>
            <a:endParaRPr lang="cs-CZ" sz="1100" dirty="0"/>
          </a:p>
          <a:p>
            <a:pPr marL="281178" indent="-171450">
              <a:buFont typeface="Arial" pitchFamily="34" charset="0"/>
              <a:buChar char="•"/>
            </a:pPr>
            <a:endParaRPr lang="cs-CZ" sz="1100" dirty="0" smtClean="0"/>
          </a:p>
          <a:p>
            <a:pPr marL="281178" indent="-171450">
              <a:buFont typeface="Arial" pitchFamily="34" charset="0"/>
              <a:buChar char="•"/>
            </a:pPr>
            <a:r>
              <a:rPr lang="cs-CZ" sz="1100" dirty="0"/>
              <a:t>http://images.google.com/imgres?q=bulimie&amp;hl=cs&amp;gbv=2&amp;tbm=isch&amp;tbnid=pE37UHYsEbc5hM:&amp;imgrefurl=http://achia.blog.cz/0908/anorexie&amp;docid=rICsqLbCv0oIoM&amp;imgurl=http://nd01.jxs.cz/882/749/b0e4f3cb69_46363209_o2.jpg&amp;w=320&amp;h=480&amp;ei=BXvpT_6eCsTssgbFidHgDg&amp;zoom=1&amp;biw=1440&amp;bih=717</a:t>
            </a:r>
          </a:p>
          <a:p>
            <a:pPr marL="281178" indent="-171450">
              <a:buFont typeface="Arial" pitchFamily="34" charset="0"/>
              <a:buChar char="•"/>
            </a:pPr>
            <a:endParaRPr lang="cs-CZ" sz="1100" dirty="0"/>
          </a:p>
          <a:p>
            <a:pPr marL="452628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609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CO JSOU PORUCHY PŘÍJMU POTRAVY /PPP/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 smtClean="0">
                <a:solidFill>
                  <a:srgbClr val="00B050"/>
                </a:solidFill>
              </a:rPr>
              <a:t>Poruchy příjmu potravy </a:t>
            </a:r>
            <a:r>
              <a:rPr lang="cs-CZ" sz="2400" dirty="0" smtClean="0"/>
              <a:t>se vyskytují převážně ve dvou formách</a:t>
            </a:r>
          </a:p>
          <a:p>
            <a:r>
              <a:rPr lang="cs-CZ" sz="2400" b="1" u="sng" dirty="0" smtClean="0">
                <a:solidFill>
                  <a:srgbClr val="00B050"/>
                </a:solidFill>
              </a:rPr>
              <a:t>A. mentální anorexie </a:t>
            </a:r>
            <a:r>
              <a:rPr lang="cs-CZ" sz="2400" dirty="0" smtClean="0"/>
              <a:t>– hlavním příznakem je odmítání jídla a hladovění</a:t>
            </a:r>
          </a:p>
          <a:p>
            <a:r>
              <a:rPr lang="cs-CZ" sz="2400" b="1" u="sng" dirty="0" smtClean="0">
                <a:solidFill>
                  <a:srgbClr val="00B050"/>
                </a:solidFill>
              </a:rPr>
              <a:t>B. mentální bulimie- </a:t>
            </a:r>
            <a:r>
              <a:rPr lang="cs-CZ" sz="2400" dirty="0" smtClean="0"/>
              <a:t>hlavním příznakem jsou opakované záchvaty přejídání a následně vyvolávané zvracení</a:t>
            </a:r>
          </a:p>
          <a:p>
            <a:r>
              <a:rPr lang="cs-CZ" sz="2400" dirty="0" smtClean="0"/>
              <a:t>PPP jsou rozšířeny především v zemích s nadbytkem jídla a jeho snadnou dostupností</a:t>
            </a:r>
          </a:p>
          <a:p>
            <a:r>
              <a:rPr lang="cs-CZ" sz="2400" dirty="0" smtClean="0"/>
              <a:t>V ČR bohužel tohoto onemocnění stále přibývá</a:t>
            </a:r>
          </a:p>
          <a:p>
            <a:r>
              <a:rPr lang="cs-CZ" sz="2400" dirty="0" smtClean="0"/>
              <a:t>Výskyt anorexie je asi  </a:t>
            </a:r>
            <a:r>
              <a:rPr lang="cs-CZ" sz="2400" dirty="0" smtClean="0">
                <a:solidFill>
                  <a:srgbClr val="00B050"/>
                </a:solidFill>
              </a:rPr>
              <a:t>1 případ na 100 dívek</a:t>
            </a:r>
          </a:p>
          <a:p>
            <a:r>
              <a:rPr lang="cs-CZ" sz="2400" dirty="0" smtClean="0"/>
              <a:t>Výskyt bulimie je častější a to </a:t>
            </a:r>
            <a:r>
              <a:rPr lang="cs-CZ" sz="2400" dirty="0" smtClean="0">
                <a:solidFill>
                  <a:srgbClr val="00B050"/>
                </a:solidFill>
              </a:rPr>
              <a:t>6-8 případů na 100 dívek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6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PŘÍČINY VZNIKU PPP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Na vzniku onemocnění se podílí </a:t>
            </a:r>
            <a:r>
              <a:rPr lang="cs-CZ" sz="2400" dirty="0" smtClean="0">
                <a:solidFill>
                  <a:srgbClr val="00B050"/>
                </a:solidFill>
              </a:rPr>
              <a:t>řada příčin</a:t>
            </a:r>
          </a:p>
          <a:p>
            <a:r>
              <a:rPr lang="cs-CZ" sz="2400" dirty="0" smtClean="0"/>
              <a:t>Souvisí s dospíváním a </a:t>
            </a:r>
            <a:r>
              <a:rPr lang="cs-CZ" sz="2400" dirty="0" smtClean="0">
                <a:solidFill>
                  <a:srgbClr val="00B050"/>
                </a:solidFill>
              </a:rPr>
              <a:t>změnami tělesných proporcí</a:t>
            </a:r>
          </a:p>
          <a:p>
            <a:r>
              <a:rPr lang="cs-CZ" sz="2400" dirty="0" smtClean="0"/>
              <a:t>PPP se netýkají jen dívek. I </a:t>
            </a:r>
            <a:r>
              <a:rPr lang="cs-CZ" sz="2400" dirty="0" smtClean="0">
                <a:solidFill>
                  <a:srgbClr val="00B050"/>
                </a:solidFill>
              </a:rPr>
              <a:t>chlapci </a:t>
            </a:r>
            <a:r>
              <a:rPr lang="cs-CZ" sz="2400" dirty="0" smtClean="0"/>
              <a:t>touto poruchou trpí, ale méně často, než dívky</a:t>
            </a:r>
          </a:p>
          <a:p>
            <a:r>
              <a:rPr lang="cs-CZ" sz="2400" dirty="0" smtClean="0"/>
              <a:t>Období dospívání je také spojeno se změnami životního stylu a </a:t>
            </a:r>
            <a:r>
              <a:rPr lang="cs-CZ" sz="2400" dirty="0" smtClean="0">
                <a:solidFill>
                  <a:srgbClr val="00B050"/>
                </a:solidFill>
              </a:rPr>
              <a:t>velký důraz je kladen na vzhled</a:t>
            </a:r>
          </a:p>
          <a:p>
            <a:r>
              <a:rPr lang="cs-CZ" sz="2400" dirty="0" smtClean="0"/>
              <a:t>Obrovskou roli </a:t>
            </a:r>
            <a:r>
              <a:rPr lang="cs-CZ" sz="2400" dirty="0" smtClean="0">
                <a:solidFill>
                  <a:srgbClr val="00B050"/>
                </a:solidFill>
              </a:rPr>
              <a:t>hraje strach z nadváhy a tloušťky</a:t>
            </a:r>
          </a:p>
          <a:p>
            <a:r>
              <a:rPr lang="cs-CZ" sz="2400" dirty="0" smtClean="0"/>
              <a:t>Reklama propaguje </a:t>
            </a:r>
            <a:r>
              <a:rPr lang="cs-CZ" sz="2400" dirty="0" smtClean="0">
                <a:solidFill>
                  <a:srgbClr val="00B050"/>
                </a:solidFill>
              </a:rPr>
              <a:t>hubené modelky </a:t>
            </a:r>
            <a:r>
              <a:rPr lang="cs-CZ" sz="2400" dirty="0" smtClean="0"/>
              <a:t>jako symbol krásy</a:t>
            </a:r>
          </a:p>
          <a:p>
            <a:r>
              <a:rPr lang="cs-CZ" sz="2400" dirty="0" smtClean="0"/>
              <a:t>Také problémy v </a:t>
            </a:r>
            <a:r>
              <a:rPr lang="cs-CZ" sz="2400" dirty="0" smtClean="0">
                <a:solidFill>
                  <a:srgbClr val="00B050"/>
                </a:solidFill>
              </a:rPr>
              <a:t>rodinných vztazích </a:t>
            </a:r>
            <a:r>
              <a:rPr lang="cs-CZ" sz="2400" dirty="0" smtClean="0"/>
              <a:t>mohou vést ke vzniku tohoto onemocnění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1527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JAKÉ JSOU DÍVKY S MENTÁLNÍ BULIMIÍ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Mezi jejich povahové rysy patří perfekcionismus a touha po dokonalosti</a:t>
            </a:r>
          </a:p>
          <a:p>
            <a:r>
              <a:rPr lang="cs-CZ" sz="2400" dirty="0" smtClean="0"/>
              <a:t>Ve vztahu k jídlu jsou však </a:t>
            </a:r>
            <a:r>
              <a:rPr lang="cs-CZ" sz="2400" dirty="0" smtClean="0">
                <a:solidFill>
                  <a:srgbClr val="00B050"/>
                </a:solidFill>
              </a:rPr>
              <a:t>nezdrženlivé</a:t>
            </a:r>
          </a:p>
          <a:p>
            <a:r>
              <a:rPr lang="cs-CZ" sz="2400" dirty="0" smtClean="0"/>
              <a:t>Jejich problémem je </a:t>
            </a:r>
            <a:r>
              <a:rPr lang="cs-CZ" sz="2400" dirty="0" smtClean="0">
                <a:solidFill>
                  <a:srgbClr val="00B050"/>
                </a:solidFill>
              </a:rPr>
              <a:t>sebekontrola a sebeovládání</a:t>
            </a:r>
          </a:p>
          <a:p>
            <a:r>
              <a:rPr lang="cs-CZ" sz="2400" dirty="0" smtClean="0"/>
              <a:t>Bulimické přejídání jim způsobuje </a:t>
            </a:r>
            <a:r>
              <a:rPr lang="cs-CZ" sz="2400" dirty="0" smtClean="0">
                <a:solidFill>
                  <a:srgbClr val="00B050"/>
                </a:solidFill>
              </a:rPr>
              <a:t>stud, pokoření, pocity viny a depresivní ladění</a:t>
            </a:r>
          </a:p>
          <a:p>
            <a:r>
              <a:rPr lang="cs-CZ" sz="2400" dirty="0" smtClean="0"/>
              <a:t>Pro mentální bulimii jsou typické záchvaty </a:t>
            </a:r>
            <a:r>
              <a:rPr lang="cs-CZ" sz="2400" b="1" u="sng" dirty="0" smtClean="0">
                <a:solidFill>
                  <a:srgbClr val="00B050"/>
                </a:solidFill>
              </a:rPr>
              <a:t>VLČÍHO HLADU </a:t>
            </a:r>
          </a:p>
          <a:p>
            <a:r>
              <a:rPr lang="cs-CZ" sz="2400" dirty="0" smtClean="0"/>
              <a:t>Při těchto záchvatech zkonzumují </a:t>
            </a:r>
            <a:r>
              <a:rPr lang="cs-CZ" sz="2400" dirty="0" smtClean="0">
                <a:solidFill>
                  <a:srgbClr val="00B050"/>
                </a:solidFill>
              </a:rPr>
              <a:t>obrovské dávky jídla</a:t>
            </a:r>
          </a:p>
          <a:p>
            <a:r>
              <a:rPr lang="cs-CZ" sz="2400" dirty="0" smtClean="0"/>
              <a:t>Přitom však touží po tom být </a:t>
            </a:r>
            <a:r>
              <a:rPr lang="cs-CZ" sz="2400" dirty="0" smtClean="0">
                <a:solidFill>
                  <a:srgbClr val="00B050"/>
                </a:solidFill>
              </a:rPr>
              <a:t>krásné a štíhlé</a:t>
            </a:r>
          </a:p>
          <a:p>
            <a:r>
              <a:rPr lang="cs-CZ" sz="2400" dirty="0" smtClean="0"/>
              <a:t>Následkem pocitu viny z přejedení všechno jídlo </a:t>
            </a:r>
            <a:r>
              <a:rPr lang="cs-CZ" sz="2400" dirty="0" smtClean="0">
                <a:solidFill>
                  <a:srgbClr val="00B050"/>
                </a:solidFill>
              </a:rPr>
              <a:t>vyvolaným </a:t>
            </a:r>
            <a:r>
              <a:rPr lang="cs-CZ" sz="2400" dirty="0" smtClean="0"/>
              <a:t>zvracením dostanou z těla ven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7322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K této jídelní poruše se přidružují i další způsoby zaměřené na snižování hmotnosti</a:t>
            </a:r>
          </a:p>
          <a:p>
            <a:r>
              <a:rPr lang="cs-CZ" sz="2400" dirty="0" smtClean="0"/>
              <a:t>- hladovky</a:t>
            </a:r>
          </a:p>
          <a:p>
            <a:r>
              <a:rPr lang="cs-CZ" sz="2400" dirty="0" smtClean="0"/>
              <a:t>- užívání projímadel</a:t>
            </a:r>
          </a:p>
          <a:p>
            <a:r>
              <a:rPr lang="cs-CZ" sz="2400" dirty="0" smtClean="0"/>
              <a:t>- užívání léků na hubnutí</a:t>
            </a:r>
          </a:p>
          <a:p>
            <a:r>
              <a:rPr lang="cs-CZ" sz="2400" dirty="0" smtClean="0"/>
              <a:t>Tělesná hmotnost při mentální bulimii bývá v normě</a:t>
            </a:r>
          </a:p>
          <a:p>
            <a:r>
              <a:rPr lang="cs-CZ" sz="2400" dirty="0" smtClean="0"/>
              <a:t>Často ale dochází  k výkyvům váhy nahoru i dolů</a:t>
            </a:r>
          </a:p>
          <a:p>
            <a:r>
              <a:rPr lang="cs-CZ" sz="2400" dirty="0" smtClean="0"/>
              <a:t>Stává se i to, že bulimické dívky </a:t>
            </a:r>
            <a:r>
              <a:rPr lang="cs-CZ" sz="2400" dirty="0" smtClean="0">
                <a:solidFill>
                  <a:srgbClr val="00B050"/>
                </a:solidFill>
              </a:rPr>
              <a:t>kradou </a:t>
            </a:r>
            <a:r>
              <a:rPr lang="cs-CZ" sz="2400" dirty="0" smtClean="0"/>
              <a:t>jídlo, nebo peníze na jeho nákup</a:t>
            </a:r>
          </a:p>
          <a:p>
            <a:r>
              <a:rPr lang="cs-CZ" sz="2400" dirty="0" smtClean="0"/>
              <a:t>Často zneužívají </a:t>
            </a:r>
            <a:r>
              <a:rPr lang="cs-CZ" sz="2400" dirty="0" smtClean="0">
                <a:solidFill>
                  <a:srgbClr val="00B050"/>
                </a:solidFill>
              </a:rPr>
              <a:t>drogy, alkohol, nebo léky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95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KOMPLIKACE MENTÁLNÍ BULIMIE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Přejídáním se nadměrně  zatěžuje </a:t>
            </a:r>
            <a:r>
              <a:rPr lang="cs-CZ" sz="2400" dirty="0" smtClean="0">
                <a:solidFill>
                  <a:srgbClr val="00B050"/>
                </a:solidFill>
              </a:rPr>
              <a:t>zažívací trakt</a:t>
            </a:r>
          </a:p>
          <a:p>
            <a:r>
              <a:rPr lang="cs-CZ" sz="2400" dirty="0" smtClean="0"/>
              <a:t>Opakovaným zvracením se žaludeční kyselinou poškozuje </a:t>
            </a:r>
            <a:r>
              <a:rPr lang="cs-CZ" sz="2400" dirty="0" smtClean="0">
                <a:solidFill>
                  <a:srgbClr val="00B050"/>
                </a:solidFill>
              </a:rPr>
              <a:t>sliznice jícnu a dutiny ústní</a:t>
            </a:r>
          </a:p>
          <a:p>
            <a:r>
              <a:rPr lang="cs-CZ" sz="2400" dirty="0" smtClean="0"/>
              <a:t>Žaludeční kyselina také poškozuje zubní sklovinu. </a:t>
            </a:r>
            <a:r>
              <a:rPr lang="cs-CZ" sz="2400" dirty="0" smtClean="0">
                <a:solidFill>
                  <a:srgbClr val="00B050"/>
                </a:solidFill>
              </a:rPr>
              <a:t>Zuby se lámou, ztrácejí lesk a pevnost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Neméně závažné jsou i sociální dopady poruchy:</a:t>
            </a:r>
          </a:p>
          <a:p>
            <a:r>
              <a:rPr lang="cs-CZ" sz="2400" dirty="0" smtClean="0"/>
              <a:t>- krádeže a následné tresty</a:t>
            </a:r>
          </a:p>
          <a:p>
            <a:r>
              <a:rPr lang="cs-CZ" sz="2400" dirty="0" smtClean="0"/>
              <a:t>- menší schopnost pracovat</a:t>
            </a:r>
          </a:p>
          <a:p>
            <a:r>
              <a:rPr lang="cs-CZ" sz="2400" dirty="0" smtClean="0"/>
              <a:t>- narušení psychické pohody </a:t>
            </a:r>
          </a:p>
          <a:p>
            <a:r>
              <a:rPr lang="cs-CZ" sz="2400" dirty="0" smtClean="0"/>
              <a:t>- omezení společenského života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6264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OBVYKLÉ CHOVÁNÍ BULIMIČKY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708920"/>
            <a:ext cx="2952328" cy="3456384"/>
          </a:xfrm>
        </p:spPr>
      </p:pic>
      <p:sp>
        <p:nvSpPr>
          <p:cNvPr id="8" name="TextovéPole 7"/>
          <p:cNvSpPr txBox="1"/>
          <p:nvPr/>
        </p:nvSpPr>
        <p:spPr>
          <a:xfrm>
            <a:off x="755576" y="1988840"/>
            <a:ext cx="2074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Nejprve přejedení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7471" y="1988840"/>
            <a:ext cx="1680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 pak zvracení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471" y="2708920"/>
            <a:ext cx="2298785" cy="345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25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LÉČBA MENTÁLNÍ BULIMIE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U některých případů je nutná </a:t>
            </a:r>
            <a:r>
              <a:rPr lang="cs-CZ" sz="2400" dirty="0" smtClean="0">
                <a:solidFill>
                  <a:srgbClr val="00B050"/>
                </a:solidFill>
              </a:rPr>
              <a:t>hospitalizace na dětské psychiatrii, či metabolické jednotce</a:t>
            </a:r>
          </a:p>
          <a:p>
            <a:r>
              <a:rPr lang="cs-CZ" sz="2400" dirty="0" smtClean="0"/>
              <a:t>Zbytek případů se léčí ambulantně</a:t>
            </a:r>
          </a:p>
          <a:p>
            <a:r>
              <a:rPr lang="cs-CZ" sz="2400" dirty="0" smtClean="0"/>
              <a:t>Léčba mentální anorexie je velmi obtížná, protože pacientky </a:t>
            </a:r>
            <a:r>
              <a:rPr lang="cs-CZ" sz="2400" dirty="0" smtClean="0">
                <a:solidFill>
                  <a:srgbClr val="00B050"/>
                </a:solidFill>
              </a:rPr>
              <a:t>odmítají přiznat, že jsou nemocné</a:t>
            </a:r>
          </a:p>
          <a:p>
            <a:r>
              <a:rPr lang="cs-CZ" sz="2400" dirty="0" smtClean="0"/>
              <a:t>Snahu rodičů a lékařů vnímají jako nátlak a odmítají pomoc</a:t>
            </a:r>
          </a:p>
          <a:p>
            <a:r>
              <a:rPr lang="cs-CZ" sz="2400" dirty="0" smtClean="0"/>
              <a:t>Při léčbě často </a:t>
            </a:r>
            <a:r>
              <a:rPr lang="cs-CZ" sz="2400" dirty="0" smtClean="0">
                <a:solidFill>
                  <a:srgbClr val="00B050"/>
                </a:solidFill>
              </a:rPr>
              <a:t>lžou a podvádějí</a:t>
            </a:r>
          </a:p>
          <a:p>
            <a:r>
              <a:rPr lang="cs-CZ" sz="2400" dirty="0" smtClean="0"/>
              <a:t>Hlavní součástí léčby je </a:t>
            </a:r>
            <a:r>
              <a:rPr lang="cs-CZ" sz="2400" dirty="0" smtClean="0">
                <a:solidFill>
                  <a:srgbClr val="00B050"/>
                </a:solidFill>
              </a:rPr>
              <a:t>psychoterapie a režimové činnosti</a:t>
            </a:r>
          </a:p>
          <a:p>
            <a:r>
              <a:rPr lang="cs-CZ" sz="2400" dirty="0" smtClean="0"/>
              <a:t>Pacientky musí být </a:t>
            </a:r>
            <a:r>
              <a:rPr lang="cs-CZ" sz="2400" dirty="0" smtClean="0">
                <a:solidFill>
                  <a:srgbClr val="00B050"/>
                </a:solidFill>
              </a:rPr>
              <a:t>motivované a trpělivé</a:t>
            </a:r>
          </a:p>
          <a:p>
            <a:r>
              <a:rPr lang="cs-CZ" sz="2400" dirty="0" smtClean="0"/>
              <a:t>Nezřídka kdy bývá mentální  anorexie </a:t>
            </a:r>
            <a:r>
              <a:rPr lang="cs-CZ" sz="2400" dirty="0" smtClean="0">
                <a:solidFill>
                  <a:srgbClr val="00B050"/>
                </a:solidFill>
              </a:rPr>
              <a:t>celoživotním problémem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58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PREVENCE MENTÁLNÍ BULIMIE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Velkou úlohu v prevenci </a:t>
            </a:r>
            <a:r>
              <a:rPr lang="cs-CZ" sz="2400" dirty="0" smtClean="0">
                <a:solidFill>
                  <a:srgbClr val="00B050"/>
                </a:solidFill>
              </a:rPr>
              <a:t>PPP hraje rodina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Dobré rodinné vztahy </a:t>
            </a:r>
            <a:r>
              <a:rPr lang="cs-CZ" sz="2400" dirty="0" smtClean="0"/>
              <a:t>jsou podmínkou</a:t>
            </a:r>
          </a:p>
          <a:p>
            <a:r>
              <a:rPr lang="cs-CZ" sz="2400" dirty="0" smtClean="0"/>
              <a:t>Dobré stravovací návyky jsou také důležité. </a:t>
            </a:r>
            <a:r>
              <a:rPr lang="cs-CZ" sz="2400" dirty="0" smtClean="0">
                <a:solidFill>
                  <a:srgbClr val="00B050"/>
                </a:solidFill>
              </a:rPr>
              <a:t>Stravovat se tak, abychom netloustli</a:t>
            </a:r>
          </a:p>
          <a:p>
            <a:r>
              <a:rPr lang="cs-CZ" sz="2400" dirty="0" smtClean="0"/>
              <a:t>Svou úlohu hraje i </a:t>
            </a:r>
            <a:r>
              <a:rPr lang="cs-CZ" sz="2400" dirty="0" smtClean="0">
                <a:solidFill>
                  <a:srgbClr val="00B050"/>
                </a:solidFill>
              </a:rPr>
              <a:t>škola </a:t>
            </a:r>
            <a:r>
              <a:rPr lang="cs-CZ" sz="2400" dirty="0" smtClean="0"/>
              <a:t>– poskytováním vhodných a správných informací o PPP</a:t>
            </a:r>
          </a:p>
          <a:p>
            <a:r>
              <a:rPr lang="cs-CZ" sz="2400" dirty="0" smtClean="0"/>
              <a:t>Seznámení s tělesným dospíváním a sexuálním zráním</a:t>
            </a:r>
          </a:p>
          <a:p>
            <a:r>
              <a:rPr lang="cs-CZ" sz="2400" dirty="0" smtClean="0"/>
              <a:t>Zdůrazňovat to, že </a:t>
            </a:r>
            <a:r>
              <a:rPr lang="cs-CZ" sz="2400" dirty="0" smtClean="0">
                <a:solidFill>
                  <a:srgbClr val="00B050"/>
                </a:solidFill>
              </a:rPr>
              <a:t>hubenost modelek není přirozená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64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46</TotalTime>
  <Words>549</Words>
  <Application>Microsoft Office PowerPoint</Application>
  <PresentationFormat>Předvádění na obrazovce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Bohatý</vt:lpstr>
      <vt:lpstr>Prezentace aplikace PowerPoint</vt:lpstr>
      <vt:lpstr>CO JSOU PORUCHY PŘÍJMU POTRAVY /PPP/</vt:lpstr>
      <vt:lpstr>PŘÍČINY VZNIKU PPP</vt:lpstr>
      <vt:lpstr>JAKÉ JSOU DÍVKY S MENTÁLNÍ BULIMIÍ</vt:lpstr>
      <vt:lpstr>Prezentace aplikace PowerPoint</vt:lpstr>
      <vt:lpstr>KOMPLIKACE MENTÁLNÍ BULIMIE</vt:lpstr>
      <vt:lpstr>OBVYKLÉ CHOVÁNÍ BULIMIČKY</vt:lpstr>
      <vt:lpstr>LÉČBA MENTÁLNÍ BULIMIE</vt:lpstr>
      <vt:lpstr>PREVENCE MENTÁLNÍ BULIMIE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</dc:creator>
  <cp:lastModifiedBy>Iva</cp:lastModifiedBy>
  <cp:revision>9</cp:revision>
  <dcterms:created xsi:type="dcterms:W3CDTF">2011-07-23T15:04:45Z</dcterms:created>
  <dcterms:modified xsi:type="dcterms:W3CDTF">2020-05-16T11:53:51Z</dcterms:modified>
</cp:coreProperties>
</file>