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6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mpuls.cz/clanek/jsou-obezni-lide-diskriminovani/226323" TargetMode="External"/><Relationship Id="rId13" Type="http://schemas.openxmlformats.org/officeDocument/2006/relationships/hyperlink" Target="http://lesk.cas.sk/clanok/80327/tajne-zelanie-mnohych-zien-byt-znasilnena.html" TargetMode="External"/><Relationship Id="rId3" Type="http://schemas.openxmlformats.org/officeDocument/2006/relationships/hyperlink" Target="http://cs.wikipedia.org/wiki/Soubor:AMI_scheme.png" TargetMode="External"/><Relationship Id="rId7" Type="http://schemas.openxmlformats.org/officeDocument/2006/relationships/hyperlink" Target="http://www.prodamy.cz/filozofie-zdravi/?stranka=3" TargetMode="External"/><Relationship Id="rId12" Type="http://schemas.openxmlformats.org/officeDocument/2006/relationships/hyperlink" Target="http://lesk.cas.sk/clanok/92441/hromadi-sa-vo-vas-stres-vypnite-aspon-na-chvilu.html" TargetMode="External"/><Relationship Id="rId2" Type="http://schemas.openxmlformats.org/officeDocument/2006/relationships/hyperlink" Target="http://cs.wikipedia.org/wiki/Soubor:Heart_inferior_wall_infarc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BMI_grid_cs.svg" TargetMode="External"/><Relationship Id="rId11" Type="http://schemas.openxmlformats.org/officeDocument/2006/relationships/hyperlink" Target="http://lesk.cas.sk/clanok/82725/prva-pomoc-aby-vas-netrafil-slak.html" TargetMode="External"/><Relationship Id="rId5" Type="http://schemas.openxmlformats.org/officeDocument/2006/relationships/hyperlink" Target="http://commons.wikimedia.org/wiki/File:J%C3%ADdlo_v_hospod%C4%9B_u_B%C5%99evnovsk%C3%A9ho_kl%C3%A1%C5%A1tera.jpg?uselang=cs" TargetMode="External"/><Relationship Id="rId15" Type="http://schemas.openxmlformats.org/officeDocument/2006/relationships/hyperlink" Target="http://lesk.cas.sk/clanok/91921/zabrani-ockovanie-vzniku-a-sireniu-tuberkulozy.html" TargetMode="External"/><Relationship Id="rId10" Type="http://schemas.openxmlformats.org/officeDocument/2006/relationships/hyperlink" Target="http://commons.wikimedia.org/wiki/File:Kava_sa_slagom_130208.jpg" TargetMode="External"/><Relationship Id="rId4" Type="http://schemas.openxmlformats.org/officeDocument/2006/relationships/hyperlink" Target="http://cs.wikipedia.org/wiki/Soubor:AMI_pain_front.png" TargetMode="External"/><Relationship Id="rId9" Type="http://schemas.openxmlformats.org/officeDocument/2006/relationships/hyperlink" Target="http://www.impuls.cz/clanek/obezita-deti-uz-se-nevejdou-do-sedacek/227844" TargetMode="External"/><Relationship Id="rId14" Type="http://schemas.openxmlformats.org/officeDocument/2006/relationships/hyperlink" Target="http://lesk.cas.sk/vyhladavanie/?hash=08609771b62&amp;q=vakciny&amp;sa.x=0&amp;sa.y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Civilizační choroby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cs-CZ" sz="2500" dirty="0"/>
              <a:t>VY_32_INOVACE_2_VÝCHOVA KE ZDRAVÍ_2_CIVILIZAČNÍ CHOROBY</a:t>
            </a:r>
          </a:p>
          <a:p>
            <a:pPr algn="ctr"/>
            <a:r>
              <a:rPr lang="cs-CZ" sz="2500" dirty="0"/>
              <a:t>Dětský domov, Základní škola a Střední škola, Duchcov, příspěvková organizace</a:t>
            </a:r>
          </a:p>
          <a:p>
            <a:pPr algn="ctr"/>
            <a:r>
              <a:rPr lang="cs-CZ" sz="2500" dirty="0"/>
              <a:t>Registrační číslo: cz.1.07/1.4.00/21.0559</a:t>
            </a:r>
          </a:p>
          <a:p>
            <a:pPr algn="ctr"/>
            <a:r>
              <a:rPr lang="cs-CZ" sz="2500" dirty="0"/>
              <a:t>Mgr. Ladislava Hofmanová</a:t>
            </a:r>
          </a:p>
          <a:p>
            <a:pPr algn="ctr"/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32656"/>
            <a:ext cx="4176713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7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11960" y="4509120"/>
            <a:ext cx="3312368" cy="199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Traumatické faktory</a:t>
            </a:r>
            <a:r>
              <a:rPr lang="cs-CZ" dirty="0"/>
              <a:t>: události (narození dítěte, úmrtí, únos, znásilnění, válka, setkání, sňatek, rozvod, stěhování).</a:t>
            </a:r>
          </a:p>
          <a:p>
            <a:r>
              <a:rPr lang="cs-CZ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Dětské faktory</a:t>
            </a:r>
            <a:r>
              <a:rPr lang="cs-CZ" dirty="0"/>
              <a:t>: vystavení stresu v raném věku může trvale zvýšit odpověď na stres, např. u týraných a zneužívaných dětí, školní zátěž, alkoholismus rodičů, přílišná náročnost rodičů.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znáš stresory?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3384376" cy="199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8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779912" y="3284984"/>
            <a:ext cx="4248472" cy="263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503395" y="3284984"/>
            <a:ext cx="1597449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Každodenní stres se lidé snaží zvládat různými způsoby, které mj. zahrnují fyzické cvičení, různé relaxační techniky, meditace.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07" y="3501008"/>
            <a:ext cx="1792015" cy="24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572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Infarkt myokardu (srdeční mrtvice) je náhlé přerušení krevního zásobování části srdce.</a:t>
            </a:r>
          </a:p>
          <a:p>
            <a:r>
              <a:rPr lang="cs-CZ" dirty="0"/>
              <a:t>Dochází k němu náhlým uzávěrem srdeční (koronární) tepny - nejčastěji vznikem krevní sraženiny.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Infarkt myokardu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3375825"/>
            <a:ext cx="2268760" cy="293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75656" y="50525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Ucpaná tepna (1) Poškozený okrsek srdečního svalu (2) Pravá koronární tepna (RCA) Levá koronární tepna (LCA</a:t>
            </a:r>
          </a:p>
        </p:txBody>
      </p:sp>
    </p:spTree>
    <p:extLst>
      <p:ext uri="{BB962C8B-B14F-4D97-AF65-F5344CB8AC3E}">
        <p14:creationId xmlns:p14="http://schemas.microsoft.com/office/powerpoint/2010/main" val="27971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Infarkt myokardu se vyskytuje více u mužů než u žen. Nejvíce ohroženi jsou muži nad 50 let a ženy nad 60 let.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Infarkt myokardu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39559"/>
            <a:ext cx="3411632" cy="285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72200" y="6247664"/>
            <a:ext cx="20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infarkt spodní stěny</a:t>
            </a:r>
          </a:p>
        </p:txBody>
      </p:sp>
    </p:spTree>
    <p:extLst>
      <p:ext uri="{BB962C8B-B14F-4D97-AF65-F5344CB8AC3E}">
        <p14:creationId xmlns:p14="http://schemas.microsoft.com/office/powerpoint/2010/main" val="37260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76056" y="4507788"/>
            <a:ext cx="3014887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3171808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Ukládání cholesterolu do stěny tepny.</a:t>
            </a:r>
          </a:p>
          <a:p>
            <a:r>
              <a:rPr lang="cs-CZ" dirty="0"/>
              <a:t>Postupné zvětšování tukového plátu zužuje její průsvit.</a:t>
            </a:r>
          </a:p>
          <a:p>
            <a:r>
              <a:rPr lang="cs-CZ" dirty="0"/>
              <a:t>V jednom okamžiku se začne tvořit krevní sraženina, nasedávající na tukové hmoty, dráždící krevní destičky.</a:t>
            </a:r>
          </a:p>
          <a:p>
            <a:r>
              <a:rPr lang="cs-CZ" dirty="0"/>
              <a:t>Tento okamžik nastává nejčastěji v klidu, často ve spánku. </a:t>
            </a:r>
          </a:p>
          <a:p>
            <a:r>
              <a:rPr lang="cs-CZ" dirty="0"/>
              <a:t>Jiné vyvolávající momenty, jako vystavení stresu, chladu, fyzická zátěž nebo změna počasí jsou málo časté.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Příčiny vzniku infarktu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35544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5987008" cy="49720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Déletrvající (přes 10 minut) tlaková krutá svíravá bolest v oblasti srdce a hrudní kosti.</a:t>
            </a:r>
          </a:p>
          <a:p>
            <a:r>
              <a:rPr lang="cs-CZ" dirty="0"/>
              <a:t>Bolest neustupuje a je stále silná   v jakýchkoli polohách.</a:t>
            </a:r>
          </a:p>
          <a:p>
            <a:r>
              <a:rPr lang="cs-CZ" dirty="0"/>
              <a:t>Typické je vyzařování bolesti do ramene, krku a levé ruky a lopatky.</a:t>
            </a:r>
          </a:p>
          <a:p>
            <a:r>
              <a:rPr lang="cs-CZ" dirty="0"/>
              <a:t>Nadměrné pocení.</a:t>
            </a:r>
          </a:p>
          <a:p>
            <a:r>
              <a:rPr lang="cs-CZ" dirty="0"/>
              <a:t>Úzkost a dušnost.</a:t>
            </a:r>
          </a:p>
          <a:p>
            <a:r>
              <a:rPr lang="cs-CZ" dirty="0"/>
              <a:t>Mohou se také objevit bolesti zad, břicha a čelisti.</a:t>
            </a:r>
          </a:p>
          <a:p>
            <a:r>
              <a:rPr lang="cs-CZ" dirty="0"/>
              <a:t>Většinou se bolest dostavuje náhle, často v klidu nebo ve spánku.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příznaky?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15" y="3027511"/>
            <a:ext cx="2484039" cy="272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Nekouřit.</a:t>
            </a:r>
          </a:p>
          <a:p>
            <a:r>
              <a:rPr lang="cs-CZ" dirty="0"/>
              <a:t>Vyhýbat se tučným a mastným jídlům.</a:t>
            </a:r>
          </a:p>
          <a:p>
            <a:r>
              <a:rPr lang="cs-CZ" dirty="0"/>
              <a:t>Pravidelně cvičit.</a:t>
            </a:r>
          </a:p>
          <a:p>
            <a:r>
              <a:rPr lang="cs-CZ" dirty="0"/>
              <a:t>Nahrazovat živočišné tuky rostlinnými.</a:t>
            </a:r>
          </a:p>
          <a:p>
            <a:r>
              <a:rPr lang="cs-CZ" dirty="0"/>
              <a:t>Mít optimální tělesnou váhu.</a:t>
            </a:r>
          </a:p>
          <a:p>
            <a:r>
              <a:rPr lang="cs-CZ" dirty="0"/>
              <a:t>Nepřetěžovat organismus (velkou fyzickou nebo psychickou námahou).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můžeme bránit?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48" y="4653136"/>
            <a:ext cx="2681782" cy="201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355976" y="3320799"/>
            <a:ext cx="3600400" cy="2700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stav, ve kterém přirozená energetická rezerva člověka, která je uložena v tukové tkáni, stoupla nad obvyklou úroveň a poškozuje zdraví.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Obezita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747034" cy="293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Nadměrný příjem potravy.</a:t>
            </a:r>
          </a:p>
          <a:p>
            <a:r>
              <a:rPr lang="cs-CZ" dirty="0"/>
              <a:t>Deprese.</a:t>
            </a:r>
          </a:p>
          <a:p>
            <a:r>
              <a:rPr lang="cs-CZ" dirty="0"/>
              <a:t>Nedostatek pohybu.</a:t>
            </a:r>
          </a:p>
          <a:p>
            <a:r>
              <a:rPr lang="cs-CZ" dirty="0"/>
              <a:t>Nepravidelné stravování.</a:t>
            </a:r>
          </a:p>
          <a:p>
            <a:r>
              <a:rPr lang="cs-CZ" dirty="0"/>
              <a:t>Mateřské přibírání váhy.</a:t>
            </a:r>
          </a:p>
          <a:p>
            <a:r>
              <a:rPr lang="cs-CZ" dirty="0"/>
              <a:t>Hypofunkce štítné žlázy.</a:t>
            </a:r>
          </a:p>
          <a:p>
            <a:r>
              <a:rPr lang="cs-CZ" dirty="0"/>
              <a:t>Nadbytek estrogenů.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příčiny obezity?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137925" cy="23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4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Index tělesné hmotnosti, obvykle označovaný zkratkou BMI (z anglického body </a:t>
            </a:r>
            <a:r>
              <a:rPr lang="cs-CZ" dirty="0" err="1"/>
              <a:t>mass</a:t>
            </a:r>
            <a:r>
              <a:rPr lang="cs-CZ" dirty="0"/>
              <a:t> index) je číslo používané jako měřítko obezity, umožňující statistické porovnávání lidí           s různou výškou. Index se spočítá vydělením hmotnosti daného člověka druhou mocninou jeho výšky: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BMI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750097"/>
            <a:ext cx="3641179" cy="95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93" y="4365104"/>
            <a:ext cx="1962323" cy="19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7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987824" y="2420888"/>
            <a:ext cx="4962128" cy="3721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 je změna organismu, která představuje psychickou a fyzickou  nepohodu.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nemoc 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4962128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11560" y="2780928"/>
            <a:ext cx="8352928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tohoto vzorečku se dosazuje hmotnost v kilogramech a výška v metrech a výsledná jednotka kg/m² se často vynechává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Spočítej si své BMI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72104"/>
              </p:ext>
            </p:extLst>
          </p:nvPr>
        </p:nvGraphicFramePr>
        <p:xfrm>
          <a:off x="734888" y="2912328"/>
          <a:ext cx="8229600" cy="31089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971">
                <a:tc>
                  <a:txBody>
                    <a:bodyPr/>
                    <a:lstStyle/>
                    <a:p>
                      <a:r>
                        <a:rPr lang="cs-CZ" dirty="0"/>
                        <a:t>BMI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Kategorie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Zdravotní rizika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méne než 18,5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podváha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vysoká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3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18,5 - 24,9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norma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minimální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25,0 - 29,9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nadváha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nízká až lehce vyšší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30,0 - 34,9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obezita 1. stupně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zvýšená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3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35,0 - 39,9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obezita 2. stupně (závažná)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vysoká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40,0 a více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obezita 3. stupně (těžká)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velmi vysoká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5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lphaUcParenR"/>
            </a:pPr>
            <a:r>
              <a:rPr lang="cs-CZ" dirty="0">
                <a:hlinkClick r:id="rId2" action="ppaction://hlinksldjump"/>
              </a:rPr>
              <a:t>Je to přirozený proces dospívání.</a:t>
            </a:r>
            <a:endParaRPr lang="cs-CZ" dirty="0"/>
          </a:p>
          <a:p>
            <a:pPr marL="624078" indent="-514350">
              <a:buAutoNum type="alphaUcParenR"/>
            </a:pPr>
            <a:r>
              <a:rPr lang="cs-CZ" dirty="0">
                <a:hlinkClick r:id="rId3" action="ppaction://hlinksldjump"/>
              </a:rPr>
              <a:t>Stav, ve kterém přirozená energetická rezerva člověka, která je uložena v tukové tkáni, stoupla nad obvyklou úroveň             a poškozuje zdraví. </a:t>
            </a:r>
            <a:endParaRPr lang="cs-CZ" dirty="0"/>
          </a:p>
          <a:p>
            <a:pPr marL="624078" indent="-514350">
              <a:buAutoNum type="alphaUcParenR"/>
            </a:pPr>
            <a:r>
              <a:rPr lang="cs-CZ" dirty="0">
                <a:hlinkClick r:id="rId2" action="ppaction://hlinksldjump"/>
              </a:rPr>
              <a:t>Zvýšený přínos tučných jídel.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obezita?</a:t>
            </a:r>
          </a:p>
        </p:txBody>
      </p:sp>
    </p:spTree>
    <p:extLst>
      <p:ext uri="{BB962C8B-B14F-4D97-AF65-F5344CB8AC3E}">
        <p14:creationId xmlns:p14="http://schemas.microsoft.com/office/powerpoint/2010/main" val="1711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ct val="0"/>
              </a:spcBef>
              <a:buNone/>
            </a:pPr>
            <a:r>
              <a:rPr lang="cs-CZ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Ano, velmi dobře.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ahnutá šipka doleva 3">
            <a:hlinkClick r:id="rId2" action="ppaction://hlinksldjump"/>
          </p:cNvPr>
          <p:cNvSpPr/>
          <p:nvPr/>
        </p:nvSpPr>
        <p:spPr>
          <a:xfrm>
            <a:off x="6300192" y="178918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1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Ne, to není správně</a:t>
            </a:r>
            <a:r>
              <a:rPr lang="cs-CZ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ahnutá šipka doleva 3">
            <a:hlinkClick r:id="rId2" action="ppaction://hlinksldjump"/>
          </p:cNvPr>
          <p:cNvSpPr/>
          <p:nvPr/>
        </p:nvSpPr>
        <p:spPr>
          <a:xfrm>
            <a:off x="6836608" y="1956828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37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BMI je zkratka Indexu tělesné hmotnosti</a:t>
            </a:r>
            <a:r>
              <a:rPr lang="cs-CZ"/>
              <a:t>,       z </a:t>
            </a:r>
            <a:r>
              <a:rPr lang="cs-CZ" dirty="0"/>
              <a:t>anglického body </a:t>
            </a:r>
            <a:r>
              <a:rPr lang="cs-CZ" dirty="0" err="1"/>
              <a:t>mass</a:t>
            </a:r>
            <a:r>
              <a:rPr lang="cs-CZ" dirty="0"/>
              <a:t> index) ?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Odpověz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195736" y="3356992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Ano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076056" y="3356992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6664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Eustres</a:t>
            </a:r>
            <a:r>
              <a:rPr lang="cs-CZ" dirty="0"/>
              <a:t> – pozitivní zátěž, která v přiměřené míře stimuluje jedince k lepším výkonům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Odpověz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195736" y="3356992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Ano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076056" y="3356992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4752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>
                <a:hlinkClick r:id="rId2"/>
              </a:rPr>
              <a:t>http://cs.wikipedia.org/wiki/Soubor:Heart_inferior_wall_infarct.jpg</a:t>
            </a:r>
            <a:endParaRPr lang="cs-CZ" dirty="0"/>
          </a:p>
          <a:p>
            <a:r>
              <a:rPr lang="cs-CZ" dirty="0"/>
              <a:t>Dostupné pod licencí: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http://cs.wikipedia.org/wiki/Soubor:AMI_scheme.png</a:t>
            </a:r>
            <a:endParaRPr lang="cs-CZ" dirty="0"/>
          </a:p>
          <a:p>
            <a:r>
              <a:rPr lang="en-US" dirty="0" err="1"/>
              <a:t>Dostupné</a:t>
            </a:r>
            <a:r>
              <a:rPr lang="en-US" dirty="0"/>
              <a:t> pod </a:t>
            </a:r>
            <a:r>
              <a:rPr lang="en-US" dirty="0" err="1"/>
              <a:t>licencí</a:t>
            </a:r>
            <a:r>
              <a:rPr lang="en-US" dirty="0"/>
              <a:t>: Creative Commons </a:t>
            </a:r>
            <a:endParaRPr lang="cs-CZ" dirty="0"/>
          </a:p>
          <a:p>
            <a:r>
              <a:rPr lang="en-US" dirty="0">
                <a:hlinkClick r:id="rId4"/>
              </a:rPr>
              <a:t>http://cs.wikipedia.org/wiki/Soubor:AMI_pain_front.png</a:t>
            </a:r>
            <a:endParaRPr lang="cs-CZ" dirty="0"/>
          </a:p>
          <a:p>
            <a:r>
              <a:rPr lang="en-US" dirty="0" err="1"/>
              <a:t>Dostupné</a:t>
            </a:r>
            <a:r>
              <a:rPr lang="en-US" dirty="0"/>
              <a:t> pod </a:t>
            </a:r>
            <a:r>
              <a:rPr lang="en-US" dirty="0" err="1"/>
              <a:t>licencí</a:t>
            </a:r>
            <a:r>
              <a:rPr lang="en-US" dirty="0"/>
              <a:t>: Creative Commons</a:t>
            </a:r>
            <a:endParaRPr lang="cs-CZ" dirty="0"/>
          </a:p>
          <a:p>
            <a:r>
              <a:rPr lang="en-US" dirty="0">
                <a:hlinkClick r:id="rId5"/>
              </a:rPr>
              <a:t>http://commons.wikimedia.org/wiki/File:J%C3%ADdlo_v_hospod%C4%9B_u_B%C5%99evnovsk%C3%A9ho_kl%C3%A1%C5%A1tera.jpg?uselang=cs</a:t>
            </a:r>
            <a:endParaRPr lang="cs-CZ" dirty="0"/>
          </a:p>
          <a:p>
            <a:r>
              <a:rPr lang="en-US" dirty="0" err="1"/>
              <a:t>Dostupné</a:t>
            </a:r>
            <a:r>
              <a:rPr lang="en-US" dirty="0"/>
              <a:t> pod </a:t>
            </a:r>
            <a:r>
              <a:rPr lang="en-US" dirty="0" err="1"/>
              <a:t>licencí</a:t>
            </a:r>
            <a:r>
              <a:rPr lang="en-US" dirty="0"/>
              <a:t>: Creative Commons</a:t>
            </a:r>
            <a:endParaRPr lang="cs-CZ" dirty="0"/>
          </a:p>
          <a:p>
            <a:r>
              <a:rPr lang="cs-CZ" dirty="0">
                <a:hlinkClick r:id="rId6"/>
              </a:rPr>
              <a:t>http://cs.wikipedia.org/wiki/Soubor:BMI_grid_cs.svg</a:t>
            </a:r>
            <a:endParaRPr lang="cs-CZ" dirty="0"/>
          </a:p>
          <a:p>
            <a:r>
              <a:rPr lang="en-US" dirty="0" err="1"/>
              <a:t>Dostupné</a:t>
            </a:r>
            <a:r>
              <a:rPr lang="en-US" dirty="0"/>
              <a:t> pod </a:t>
            </a:r>
            <a:r>
              <a:rPr lang="en-US" dirty="0" err="1"/>
              <a:t>licencí</a:t>
            </a:r>
            <a:r>
              <a:rPr lang="en-US" dirty="0"/>
              <a:t>: Creative Commons</a:t>
            </a:r>
            <a:endParaRPr lang="cs-CZ" dirty="0"/>
          </a:p>
          <a:p>
            <a:r>
              <a:rPr lang="en-US" dirty="0">
                <a:hlinkClick r:id="rId7"/>
              </a:rPr>
              <a:t>http://www.prodamy.cz/filozofie-zdravi/?stranka=3</a:t>
            </a:r>
            <a:endParaRPr lang="cs-CZ" dirty="0"/>
          </a:p>
          <a:p>
            <a:r>
              <a:rPr lang="en-US" dirty="0">
                <a:hlinkClick r:id="rId8"/>
              </a:rPr>
              <a:t>http://www.impuls.cz/clanek/jsou-obezni-lide-diskriminovani/226323</a:t>
            </a:r>
            <a:endParaRPr lang="cs-CZ" dirty="0"/>
          </a:p>
          <a:p>
            <a:r>
              <a:rPr lang="cs-CZ" dirty="0">
                <a:hlinkClick r:id="rId9"/>
              </a:rPr>
              <a:t>http://www.impuls.cz/clanek/obezita-deti-uz-se-nevejdou-do-sedacek/227844</a:t>
            </a:r>
            <a:endParaRPr lang="cs-CZ" dirty="0"/>
          </a:p>
          <a:p>
            <a:r>
              <a:rPr lang="cs-CZ" dirty="0">
                <a:hlinkClick r:id="rId10"/>
              </a:rPr>
              <a:t>http://commons.wikimedia.org/wiki/File:Kava_sa_slagom_130208.jpg</a:t>
            </a:r>
            <a:endParaRPr lang="cs-CZ" dirty="0"/>
          </a:p>
          <a:p>
            <a:r>
              <a:rPr lang="en-US" dirty="0" err="1"/>
              <a:t>Dostupné</a:t>
            </a:r>
            <a:r>
              <a:rPr lang="en-US" dirty="0"/>
              <a:t> pod </a:t>
            </a:r>
            <a:r>
              <a:rPr lang="en-US" dirty="0" err="1"/>
              <a:t>licencí</a:t>
            </a:r>
            <a:r>
              <a:rPr lang="en-US" dirty="0"/>
              <a:t>: Creative Commons</a:t>
            </a:r>
            <a:endParaRPr lang="cs-CZ" dirty="0"/>
          </a:p>
          <a:p>
            <a:r>
              <a:rPr lang="cs-CZ" dirty="0">
                <a:hlinkClick r:id="rId11"/>
              </a:rPr>
              <a:t>http://lesk.cas.sk/clanok/82725/prva-pomoc-aby-vas-netrafil-slak.html</a:t>
            </a:r>
            <a:endParaRPr lang="cs-CZ" dirty="0"/>
          </a:p>
          <a:p>
            <a:r>
              <a:rPr lang="cs-CZ" dirty="0">
                <a:hlinkClick r:id="rId12"/>
              </a:rPr>
              <a:t>http://lesk.cas.sk/clanok/92441/hromadi-sa-vo-vas-stres-vypnite-aspon-na-chvilu.html</a:t>
            </a:r>
            <a:endParaRPr lang="cs-CZ" dirty="0"/>
          </a:p>
          <a:p>
            <a:r>
              <a:rPr lang="cs-CZ" dirty="0">
                <a:hlinkClick r:id="rId13"/>
              </a:rPr>
              <a:t>http://lesk.cas.sk/clanok/80327/tajne-zelanie-mnohych-zien-byt-znasilnena.htm</a:t>
            </a:r>
          </a:p>
          <a:p>
            <a:r>
              <a:rPr lang="cs-CZ" dirty="0">
                <a:hlinkClick r:id="rId13"/>
              </a:rPr>
              <a:t>l</a:t>
            </a:r>
            <a:r>
              <a:rPr lang="cs-CZ" dirty="0"/>
              <a:t>http://zivot.lesk.cas.sk/clanok/1251/skola-v-topolcanoch-len-pre-geniov.html</a:t>
            </a:r>
          </a:p>
          <a:p>
            <a:r>
              <a:rPr lang="cs-CZ" dirty="0">
                <a:hlinkClick r:id="rId14"/>
              </a:rPr>
              <a:t>http://lesk.cas.sk/vyhladavanie/?hash=08609771b62&amp;q=vakciny&amp;sa.x=0&amp;sa.y=0</a:t>
            </a:r>
            <a:endParaRPr lang="cs-CZ" dirty="0"/>
          </a:p>
          <a:p>
            <a:r>
              <a:rPr lang="cs-CZ" dirty="0">
                <a:hlinkClick r:id="rId15"/>
              </a:rPr>
              <a:t>http://lesk.cas.sk/clanok/91921/zabrani-ockovanie-vzniku-a-sireniu-tuberkulozy.htm</a:t>
            </a:r>
          </a:p>
          <a:p>
            <a:r>
              <a:rPr lang="cs-CZ" dirty="0">
                <a:hlinkClick r:id="rId15"/>
              </a:rPr>
              <a:t>l</a:t>
            </a:r>
            <a:r>
              <a:rPr lang="cs-CZ" dirty="0"/>
              <a:t>http://cs.wikipedia.org/wiki/Soubor:Blue_circle_for_diabetes.svg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8638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374207" y="4581128"/>
            <a:ext cx="3259681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004048" y="1484784"/>
            <a:ext cx="3593976" cy="269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07504" y="1484784"/>
            <a:ext cx="4654176" cy="2696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572396" cy="26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je možné se před nemocí chránit?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593976" cy="269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55" y="4725144"/>
            <a:ext cx="3259681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cs-CZ" dirty="0"/>
              <a:t>1. Mytí rukou (po každém použití toalety, před přípravou a konzumací jídla a při návratu domů z venku).</a:t>
            </a:r>
          </a:p>
          <a:p>
            <a:r>
              <a:rPr lang="cs-CZ" dirty="0"/>
              <a:t>2. Očkování (chrání před samotnou nemocí a při tvorbě přirozeného rezervoáru).</a:t>
            </a:r>
          </a:p>
          <a:p>
            <a:r>
              <a:rPr lang="cs-CZ" dirty="0"/>
              <a:t>3. Pozor na antibiotika (čím častěji se užívají, tím méně účinkují).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je možné se před nemocí chránit?</a:t>
            </a:r>
          </a:p>
        </p:txBody>
      </p:sp>
    </p:spTree>
    <p:extLst>
      <p:ext uri="{BB962C8B-B14F-4D97-AF65-F5344CB8AC3E}">
        <p14:creationId xmlns:p14="http://schemas.microsoft.com/office/powerpoint/2010/main" val="294272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03848" y="2708920"/>
            <a:ext cx="4206264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Skupina onemocnění, která jsou spojena s životním stylem.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jsou to civilizační choroby?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36" y="2924944"/>
            <a:ext cx="4206264" cy="32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9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633184" y="3429000"/>
            <a:ext cx="2431157" cy="3241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4759"/>
            <a:ext cx="8229600" cy="4525963"/>
          </a:xfrm>
        </p:spPr>
        <p:txBody>
          <a:bodyPr/>
          <a:lstStyle/>
          <a:p>
            <a:r>
              <a:rPr lang="cs-CZ" dirty="0"/>
              <a:t>Průmyslová velkovýroba a druhotně i příjem kalorických jídel.</a:t>
            </a:r>
          </a:p>
          <a:p>
            <a:r>
              <a:rPr lang="cs-CZ" dirty="0"/>
              <a:t>Úbytek fyzického pohybu.</a:t>
            </a:r>
          </a:p>
          <a:p>
            <a:r>
              <a:rPr lang="cs-CZ" dirty="0"/>
              <a:t>Nadměrná konzumace jídla, alkoholu a cigaret.</a:t>
            </a:r>
          </a:p>
          <a:p>
            <a:r>
              <a:rPr lang="cs-CZ" dirty="0"/>
              <a:t>Zvýšený stres.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příčiny vzniku těchto chorob?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616457"/>
            <a:ext cx="2431157" cy="324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Infarkt myokardu</a:t>
            </a:r>
          </a:p>
          <a:p>
            <a:r>
              <a:rPr lang="cs-CZ" dirty="0"/>
              <a:t>Cévní mozkové příhody</a:t>
            </a:r>
          </a:p>
          <a:p>
            <a:r>
              <a:rPr lang="cs-CZ" dirty="0"/>
              <a:t>Obezita</a:t>
            </a:r>
          </a:p>
          <a:p>
            <a:r>
              <a:rPr lang="cs-CZ" dirty="0"/>
              <a:t>Cukrovka</a:t>
            </a:r>
          </a:p>
          <a:p>
            <a:r>
              <a:rPr lang="cs-CZ" dirty="0"/>
              <a:t>Nádory</a:t>
            </a:r>
          </a:p>
          <a:p>
            <a:r>
              <a:rPr lang="cs-CZ" dirty="0"/>
              <a:t>Deprese</a:t>
            </a:r>
          </a:p>
          <a:p>
            <a:r>
              <a:rPr lang="cs-CZ" dirty="0"/>
              <a:t>Předčasné stárnutí</a:t>
            </a:r>
          </a:p>
          <a:p>
            <a:r>
              <a:rPr lang="cs-CZ" dirty="0"/>
              <a:t>Předčasné porody a potraty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Znáš nějaké civilizační choroby?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12" y="3645024"/>
            <a:ext cx="2241798" cy="224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211960" y="6165304"/>
            <a:ext cx="417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Modrý kruh – mezinárodní symbol diabetu</a:t>
            </a:r>
          </a:p>
        </p:txBody>
      </p:sp>
    </p:spTree>
    <p:extLst>
      <p:ext uri="{BB962C8B-B14F-4D97-AF65-F5344CB8AC3E}">
        <p14:creationId xmlns:p14="http://schemas.microsoft.com/office/powerpoint/2010/main" val="5822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si představíš pod pojmem stres?</a:t>
            </a:r>
          </a:p>
          <a:p>
            <a:r>
              <a:rPr lang="cs-CZ" dirty="0"/>
              <a:t>Souhrn fyzických a duševních reakcí na nepříjemný stav.</a:t>
            </a:r>
          </a:p>
          <a:p>
            <a:endParaRPr lang="cs-CZ" dirty="0"/>
          </a:p>
          <a:p>
            <a:r>
              <a:rPr lang="cs-CZ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Druhy stresu</a:t>
            </a:r>
            <a:r>
              <a:rPr lang="cs-CZ" dirty="0"/>
              <a:t>:</a:t>
            </a:r>
          </a:p>
          <a:p>
            <a:r>
              <a:rPr lang="cs-CZ" dirty="0" err="1"/>
              <a:t>Eustres</a:t>
            </a:r>
            <a:r>
              <a:rPr lang="cs-CZ" dirty="0"/>
              <a:t> – pozitivní zátěž, která v přiměřené míře stimuluje jedince k lepším výkonům.</a:t>
            </a:r>
          </a:p>
          <a:p>
            <a:r>
              <a:rPr lang="cs-CZ" dirty="0" err="1"/>
              <a:t>distres</a:t>
            </a:r>
            <a:r>
              <a:rPr lang="cs-CZ" dirty="0"/>
              <a:t>: - nadměrná zátěž, která může jedince poškodit a vyvolat onemocnění.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</a:t>
            </a:r>
          </a:p>
        </p:txBody>
      </p:sp>
    </p:spTree>
    <p:extLst>
      <p:ext uri="{BB962C8B-B14F-4D97-AF65-F5344CB8AC3E}">
        <p14:creationId xmlns:p14="http://schemas.microsoft.com/office/powerpoint/2010/main" val="11279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292080" y="4509120"/>
            <a:ext cx="2739648" cy="173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9"/>
            <a:ext cx="8435702" cy="3243815"/>
          </a:xfrm>
        </p:spPr>
        <p:txBody>
          <a:bodyPr>
            <a:normAutofit fontScale="92500"/>
          </a:bodyPr>
          <a:lstStyle/>
          <a:p>
            <a:r>
              <a:rPr lang="cs-CZ" sz="2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Fyzikální faktory</a:t>
            </a:r>
            <a:r>
              <a:rPr lang="cs-CZ" dirty="0"/>
              <a:t>: prudké světlo, nadměrný hluk.</a:t>
            </a:r>
          </a:p>
          <a:p>
            <a:r>
              <a:rPr lang="cs-CZ" sz="2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Psychické faktory</a:t>
            </a:r>
            <a:r>
              <a:rPr lang="cs-CZ" dirty="0"/>
              <a:t>: zodpovědnost (nezaplacené účty, nedostatek peněz), práce nebo škola (zkoušky, dopravní špička, termíny úkolů). </a:t>
            </a:r>
          </a:p>
          <a:p>
            <a:r>
              <a:rPr lang="cs-CZ" sz="2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Sociální faktory</a:t>
            </a:r>
            <a:r>
              <a:rPr lang="cs-CZ" dirty="0"/>
              <a:t>: osobní vztahy (konflikt, nevěra, zklamání, týrání), životní styl (přejídání, nezdravé složení stravy, kouření, nadměrné pití alkoholu, nedostatek spánku).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znáš stresory?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9527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</TotalTime>
  <Words>992</Words>
  <Application>Microsoft Office PowerPoint</Application>
  <PresentationFormat>Předvádění na obrazovce (4:3)</PresentationFormat>
  <Paragraphs>155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Lucida Sans Unicode</vt:lpstr>
      <vt:lpstr>Verdana</vt:lpstr>
      <vt:lpstr>Wingdings 2</vt:lpstr>
      <vt:lpstr>Wingdings 3</vt:lpstr>
      <vt:lpstr>Shluk</vt:lpstr>
      <vt:lpstr>Civilizační choroby</vt:lpstr>
      <vt:lpstr>Co je to nemoc ?</vt:lpstr>
      <vt:lpstr>Jak je možné se před nemocí chránit?</vt:lpstr>
      <vt:lpstr>Jak je možné se před nemocí chránit?</vt:lpstr>
      <vt:lpstr>Co jsou to civilizační choroby?</vt:lpstr>
      <vt:lpstr>Jaké jsou příčiny vzniku těchto chorob?</vt:lpstr>
      <vt:lpstr>Znáš nějaké civilizační choroby?</vt:lpstr>
      <vt:lpstr>Stres</vt:lpstr>
      <vt:lpstr>Jaké znáš stresory?</vt:lpstr>
      <vt:lpstr>Jaké znáš stresory?</vt:lpstr>
      <vt:lpstr>Prezentace aplikace PowerPoint</vt:lpstr>
      <vt:lpstr>Infarkt myokardu </vt:lpstr>
      <vt:lpstr>Infarkt myokardu </vt:lpstr>
      <vt:lpstr>Příčiny vzniku infarktu</vt:lpstr>
      <vt:lpstr>Jaké jsou příznaky?</vt:lpstr>
      <vt:lpstr>Jak se můžeme bránit?</vt:lpstr>
      <vt:lpstr>Obezita</vt:lpstr>
      <vt:lpstr>Jaké jsou příčiny obezity?</vt:lpstr>
      <vt:lpstr>BMI</vt:lpstr>
      <vt:lpstr>Spočítej si své BMI</vt:lpstr>
      <vt:lpstr>Co je to obezita?</vt:lpstr>
      <vt:lpstr>Prezentace aplikace PowerPoint</vt:lpstr>
      <vt:lpstr>Prezentace aplikace PowerPoint</vt:lpstr>
      <vt:lpstr>Odpověz</vt:lpstr>
      <vt:lpstr>Odpověz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Civilizační choroby</dc:title>
  <dc:creator>Bery</dc:creator>
  <cp:lastModifiedBy>Petra Sojková</cp:lastModifiedBy>
  <cp:revision>45</cp:revision>
  <dcterms:created xsi:type="dcterms:W3CDTF">2011-06-27T14:40:13Z</dcterms:created>
  <dcterms:modified xsi:type="dcterms:W3CDTF">2020-04-02T09:42:07Z</dcterms:modified>
</cp:coreProperties>
</file>