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sldIdLst>
    <p:sldId id="262" r:id="rId3"/>
    <p:sldId id="264" r:id="rId4"/>
    <p:sldId id="265" r:id="rId5"/>
    <p:sldId id="257" r:id="rId6"/>
    <p:sldId id="266" r:id="rId7"/>
    <p:sldId id="267" r:id="rId8"/>
    <p:sldId id="268" r:id="rId9"/>
    <p:sldId id="269" r:id="rId10"/>
    <p:sldId id="260" r:id="rId11"/>
    <p:sldId id="271" r:id="rId12"/>
    <p:sldId id="270" r:id="rId13"/>
    <p:sldId id="25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/>
              <a:pPr/>
              <a:t>29. 3. 2020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/>
              <a:pPr/>
              <a:t>29. 3. 2020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/>
              <a:pPr/>
              <a:t>29. 3. 2020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0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5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6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51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24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2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6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/>
              <a:pPr/>
              <a:t>29. 3. 2020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74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49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3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/>
              <a:pPr/>
              <a:t>29. 3. 2020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/>
              <a:pPr/>
              <a:t>29. 3. 2020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/>
              <a:pPr/>
              <a:t>29. 3. 2020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/>
              <a:pPr/>
              <a:t>29. 3. 2020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/>
              <a:pPr/>
              <a:t>29. 3. 2020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/>
              <a:pPr/>
              <a:t>29. 3. 2020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FBC5-A51B-4AE9-BCF8-11242E73D2D7}" type="datetimeFigureOut">
              <a:rPr lang="cs-CZ" smtClean="0"/>
              <a:pPr/>
              <a:t>29. 3. 2020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38E5-0021-4CFB-88CB-BE70E6B13E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>
                <a:lumMod val="0"/>
                <a:lumOff val="100000"/>
              </a:srgbClr>
            </a:gs>
            <a:gs pos="13000">
              <a:srgbClr val="FFA800">
                <a:lumMod val="53000"/>
                <a:lumOff val="47000"/>
              </a:srgbClr>
            </a:gs>
            <a:gs pos="28000">
              <a:srgbClr val="825600">
                <a:lumMod val="0"/>
                <a:lumOff val="100000"/>
              </a:srgbClr>
            </a:gs>
            <a:gs pos="42999">
              <a:srgbClr val="FFA800">
                <a:lumMod val="51000"/>
                <a:lumOff val="49000"/>
              </a:srgbClr>
            </a:gs>
            <a:gs pos="58000">
              <a:srgbClr val="825600">
                <a:lumMod val="11000"/>
                <a:lumOff val="89000"/>
              </a:srgbClr>
            </a:gs>
            <a:gs pos="72000">
              <a:srgbClr val="FFA800">
                <a:lumMod val="58000"/>
                <a:lumOff val="42000"/>
              </a:srgbClr>
            </a:gs>
            <a:gs pos="87000">
              <a:srgbClr val="825600">
                <a:lumMod val="23000"/>
                <a:lumOff val="77000"/>
              </a:srgbClr>
            </a:gs>
            <a:gs pos="100000">
              <a:srgbClr val="FFA800">
                <a:lumMod val="50000"/>
                <a:lumOff val="5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3FBC5-A51B-4AE9-BCF8-11242E73D2D7}" type="datetimeFigureOut">
              <a:rPr lang="cs-CZ" smtClean="0"/>
              <a:pPr/>
              <a:t>29. 3. 2020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638E5-0021-4CFB-88CB-BE70E6B13E2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>
                <a:lumMod val="0"/>
                <a:lumOff val="100000"/>
              </a:srgbClr>
            </a:gs>
            <a:gs pos="13000">
              <a:srgbClr val="FFA800">
                <a:lumMod val="53000"/>
                <a:lumOff val="47000"/>
              </a:srgbClr>
            </a:gs>
            <a:gs pos="28000">
              <a:srgbClr val="825600">
                <a:lumMod val="0"/>
                <a:lumOff val="100000"/>
              </a:srgbClr>
            </a:gs>
            <a:gs pos="42999">
              <a:srgbClr val="FFA800">
                <a:lumMod val="51000"/>
                <a:lumOff val="49000"/>
              </a:srgbClr>
            </a:gs>
            <a:gs pos="58000">
              <a:srgbClr val="825600">
                <a:lumMod val="11000"/>
                <a:lumOff val="89000"/>
              </a:srgbClr>
            </a:gs>
            <a:gs pos="72000">
              <a:srgbClr val="FFA800">
                <a:lumMod val="58000"/>
                <a:lumOff val="42000"/>
              </a:srgbClr>
            </a:gs>
            <a:gs pos="87000">
              <a:srgbClr val="825600">
                <a:lumMod val="23000"/>
                <a:lumOff val="77000"/>
              </a:srgbClr>
            </a:gs>
            <a:gs pos="100000">
              <a:srgbClr val="FFA800">
                <a:lumMod val="50000"/>
                <a:lumOff val="5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3FBC5-A51B-4AE9-BCF8-11242E73D2D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29. 3. 2020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638E5-0021-4CFB-88CB-BE70E6B13E2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5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cs-cz/images/?CTT=9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s.wikipedia.org/wiki/Obilniny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%C5%A1enic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s.wikipedia.org/wiki/Je%C4%8Dme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s.wikipedia.org/wiki/Oves" TargetMode="Externa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s.wikipedia.org/wiki/%C5%BDito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s.wikipedia.org/wiki/Kuku%C5%99ic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8" y="404664"/>
            <a:ext cx="69865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Obilniny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VY_52_INOVACE_36</a:t>
            </a:r>
            <a:br>
              <a:rPr lang="cs-CZ" dirty="0" smtClean="0"/>
            </a:br>
            <a:r>
              <a:rPr lang="cs-CZ" sz="3100" dirty="0" smtClean="0"/>
              <a:t>Číslo projektu: CZ.1.07/1.4.00/21.1101</a:t>
            </a:r>
            <a:endParaRPr lang="cs-CZ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Sada </a:t>
            </a:r>
            <a:r>
              <a:rPr lang="cs-CZ" dirty="0" smtClean="0"/>
              <a:t>1</a:t>
            </a:r>
            <a:endParaRPr lang="cs-CZ" dirty="0"/>
          </a:p>
          <a:p>
            <a:r>
              <a:rPr lang="cs-CZ" dirty="0" smtClean="0"/>
              <a:t>Člověk a příroda</a:t>
            </a:r>
            <a:endParaRPr lang="cs-CZ" dirty="0"/>
          </a:p>
          <a:p>
            <a:r>
              <a:rPr lang="cs-CZ" dirty="0"/>
              <a:t>MŠ, ZŠ a </a:t>
            </a:r>
            <a:r>
              <a:rPr lang="cs-CZ" dirty="0" err="1"/>
              <a:t>PrŠ</a:t>
            </a:r>
            <a:r>
              <a:rPr lang="cs-CZ" dirty="0"/>
              <a:t> Trhové Sviny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12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hlinkClick r:id="rId2" action="ppaction://hlinksldjump"/>
          </p:cNvPr>
          <p:cNvSpPr txBox="1"/>
          <p:nvPr/>
        </p:nvSpPr>
        <p:spPr>
          <a:xfrm>
            <a:off x="251520" y="836712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cs-CZ" sz="2400" dirty="0" smtClean="0"/>
              <a:t>Nejpěstovanější obilninou u nás je ………………………………......vyrábí se z ní několik druhů ………………………..Obilovina pěstovaná jako krmivo pro koně je ……………………… a také se z něj dělají ………………………... vločky. Nejkvalitnější a nejzdravější pečivo se vyrábí ze ………………….. </a:t>
            </a:r>
            <a:r>
              <a:rPr lang="cs-CZ" sz="2400" dirty="0"/>
              <a:t>m</a:t>
            </a:r>
            <a:r>
              <a:rPr lang="cs-CZ" sz="2400" dirty="0" smtClean="0"/>
              <a:t>ouky. Obilnina, která dorůstá až výšky 2 metry se jmenuje …………………………………… Taky se z ní dělá popcorn.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07704" y="313492"/>
            <a:ext cx="511256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Test – doplň chybějící informace</a:t>
            </a:r>
            <a:endParaRPr lang="cs-CZ" sz="2800" dirty="0"/>
          </a:p>
        </p:txBody>
      </p:sp>
      <p:sp>
        <p:nvSpPr>
          <p:cNvPr id="4" name="Popisek se šipkou doleva 3">
            <a:hlinkClick r:id="rId3" action="ppaction://hlinksldjump"/>
          </p:cNvPr>
          <p:cNvSpPr/>
          <p:nvPr/>
        </p:nvSpPr>
        <p:spPr>
          <a:xfrm>
            <a:off x="7524328" y="6165304"/>
            <a:ext cx="1619672" cy="692696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767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Zpět na test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836712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cs-CZ" sz="2400" dirty="0" smtClean="0"/>
              <a:t>Nejpěstovanější obilninou u nás je ………………………………......vyrábí se z ní několik druhů ………………………..Obilovina pěstovaná jako krmivo pro koně je ……………………… a také se z něj dělají ………………………... vločky. Nejkvalitnější a nejzdravější pečivo se vyrábí ze ………………….. </a:t>
            </a:r>
            <a:r>
              <a:rPr lang="cs-CZ" sz="2400" dirty="0"/>
              <a:t>m</a:t>
            </a:r>
            <a:r>
              <a:rPr lang="cs-CZ" sz="2400" dirty="0" smtClean="0"/>
              <a:t>ouky. Obilnina, která dorůstá až výšky 2 metry se jmenuje …………………………………… Taky se z ní dělá popcorn.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07704" y="313492"/>
            <a:ext cx="381642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Test – správné odpovědi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36096" y="1124744"/>
            <a:ext cx="115212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PŠENICE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16688" y="3861048"/>
            <a:ext cx="115212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ŽITNÉ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40624" y="2921473"/>
            <a:ext cx="115212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OVESNÉ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51720" y="2924944"/>
            <a:ext cx="115212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OVES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987824" y="1982054"/>
            <a:ext cx="115212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MOUKY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43608" y="5661248"/>
            <a:ext cx="144016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KUKUŘICE</a:t>
            </a:r>
            <a:endParaRPr lang="cs-CZ" sz="2000" dirty="0"/>
          </a:p>
        </p:txBody>
      </p:sp>
      <p:sp>
        <p:nvSpPr>
          <p:cNvPr id="10" name="Popisek se šipkou doleva 9">
            <a:hlinkClick r:id="rId2" action="ppaction://hlinksldjump"/>
          </p:cNvPr>
          <p:cNvSpPr/>
          <p:nvPr/>
        </p:nvSpPr>
        <p:spPr>
          <a:xfrm>
            <a:off x="7236296" y="6165304"/>
            <a:ext cx="1907704" cy="692696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Zpět na test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4342" y="736656"/>
            <a:ext cx="87129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Všechny obrázky a </a:t>
            </a:r>
            <a:r>
              <a:rPr lang="cs-CZ" dirty="0" smtClean="0"/>
              <a:t>fotografie, </a:t>
            </a:r>
            <a:r>
              <a:rPr lang="cs-CZ" dirty="0"/>
              <a:t>pokud není uvedeno </a:t>
            </a:r>
            <a:r>
              <a:rPr lang="cs-CZ" dirty="0" smtClean="0"/>
              <a:t>jinak, jsou použity z galerie klipart</a:t>
            </a:r>
            <a:endParaRPr lang="cs-CZ" dirty="0"/>
          </a:p>
          <a:p>
            <a:r>
              <a:rPr lang="cs-CZ" dirty="0">
                <a:hlinkClick r:id="rId2"/>
              </a:rPr>
              <a:t>http://office.microsoft.com/cs-cz/images/?</a:t>
            </a:r>
            <a:r>
              <a:rPr lang="cs-CZ" dirty="0" smtClean="0">
                <a:hlinkClick r:id="rId2"/>
              </a:rPr>
              <a:t>CTT=97</a:t>
            </a:r>
            <a:endParaRPr lang="cs-CZ" dirty="0" smtClean="0"/>
          </a:p>
          <a:p>
            <a:endParaRPr lang="cs-CZ" sz="1100" dirty="0" smtClean="0"/>
          </a:p>
          <a:p>
            <a:r>
              <a:rPr lang="cs-CZ" dirty="0" smtClean="0"/>
              <a:t>Obr. 1</a:t>
            </a:r>
          </a:p>
          <a:p>
            <a:r>
              <a:rPr lang="cs-CZ" dirty="0" smtClean="0"/>
              <a:t>KÖHLER</a:t>
            </a:r>
            <a:r>
              <a:rPr lang="cs-CZ" dirty="0"/>
              <a:t>, Franz Eugen. </a:t>
            </a:r>
            <a:r>
              <a:rPr lang="cs-CZ" i="1" dirty="0"/>
              <a:t>Wikipedia.org</a:t>
            </a:r>
            <a:r>
              <a:rPr lang="cs-CZ" dirty="0"/>
              <a:t> [online]. [cit. </a:t>
            </a:r>
            <a:r>
              <a:rPr lang="cs-CZ" dirty="0" smtClean="0"/>
              <a:t>30.8.2011]. </a:t>
            </a:r>
            <a:r>
              <a:rPr lang="cs-CZ" dirty="0"/>
              <a:t>Dostupný na WWW: http://cs.wikipedia.org/wiki/Soubor:Triticum_aestivum_-_K%C3%B6hler%E2%80%93s_Medizinal-Pflanzen-274.jpg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 smtClean="0"/>
              <a:t>Obr. 2</a:t>
            </a:r>
            <a:endParaRPr lang="cs-CZ" dirty="0"/>
          </a:p>
          <a:p>
            <a:r>
              <a:rPr lang="cs-CZ" dirty="0"/>
              <a:t>THOMÉ, Otto Wilhelm. </a:t>
            </a:r>
            <a:r>
              <a:rPr lang="cs-CZ" i="1" dirty="0"/>
              <a:t>Wikipedia.org</a:t>
            </a:r>
            <a:r>
              <a:rPr lang="cs-CZ" dirty="0"/>
              <a:t> [online]. [cit. 30.8.2011]. Dostupný na WWW: http://cs.wikipedia.org/wiki/Soubor:Illustration_Hordeum_vulgare0.jpg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 smtClean="0"/>
              <a:t>Obr. 3</a:t>
            </a:r>
          </a:p>
          <a:p>
            <a:r>
              <a:rPr lang="cs-CZ" dirty="0"/>
              <a:t>CERKAL, Radim; HRSTKOVÁ, Ing. Pavlína; STŘEDA, Tomáš. </a:t>
            </a:r>
            <a:r>
              <a:rPr lang="cs-CZ" i="1" dirty="0"/>
              <a:t>Wikipedia.org</a:t>
            </a:r>
            <a:r>
              <a:rPr lang="cs-CZ" dirty="0"/>
              <a:t> [online]. [cit. 30.8.2011]. Dostupný na WWW: http://commons.wikimedia.org/wiki/File:Lata.jpg?uselang=cs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 smtClean="0"/>
              <a:t>Obr. 4</a:t>
            </a:r>
          </a:p>
          <a:p>
            <a:r>
              <a:rPr lang="cs-CZ" dirty="0"/>
              <a:t>THOMÉ, Otto Wilhelm. </a:t>
            </a:r>
            <a:r>
              <a:rPr lang="cs-CZ" i="1" dirty="0"/>
              <a:t>PlantSystematics.org</a:t>
            </a:r>
            <a:r>
              <a:rPr lang="cs-CZ" dirty="0"/>
              <a:t> [online]. [cit. 30.8.2011]. Dostupný na WWW: http://www.plantsystematics.org/imgs/ws1/sq/Poaceae_Secale_cereale_26331.html </a:t>
            </a:r>
            <a:endParaRPr lang="cs-CZ" dirty="0" smtClean="0"/>
          </a:p>
          <a:p>
            <a:endParaRPr lang="cs-CZ" sz="300" dirty="0" smtClean="0"/>
          </a:p>
          <a:p>
            <a:r>
              <a:rPr lang="cs-CZ" dirty="0" smtClean="0"/>
              <a:t>Obr. 5</a:t>
            </a:r>
          </a:p>
          <a:p>
            <a:r>
              <a:rPr lang="cs-CZ" dirty="0"/>
              <a:t>KÖHLER, Franz Eugen. </a:t>
            </a:r>
            <a:r>
              <a:rPr lang="cs-CZ" i="1" dirty="0"/>
              <a:t>Wikipedia.org</a:t>
            </a:r>
            <a:r>
              <a:rPr lang="cs-CZ" dirty="0"/>
              <a:t> [online]. [cit. </a:t>
            </a:r>
            <a:r>
              <a:rPr lang="cs-CZ"/>
              <a:t>30.8.2011]. </a:t>
            </a:r>
            <a:r>
              <a:rPr lang="cs-CZ" dirty="0"/>
              <a:t>Dostupný na WWW: http://cs.wikipedia.org/wiki/Soubor:Zea_Mays_L.jpg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081929" y="245837"/>
            <a:ext cx="216024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prstClr val="black"/>
                </a:solidFill>
              </a:rPr>
              <a:t>Zdroje a citace</a:t>
            </a:r>
            <a:endParaRPr lang="cs-CZ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799131"/>
              </p:ext>
            </p:extLst>
          </p:nvPr>
        </p:nvGraphicFramePr>
        <p:xfrm>
          <a:off x="289963" y="836712"/>
          <a:ext cx="8532948" cy="51633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5052"/>
                <a:gridCol w="6547896"/>
              </a:tblGrid>
              <a:tr h="266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Jedná se o výkladový materiál, který je doplněn řadou odkazů na informace v encyklopedii 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Wikipedia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Aktivity s materiálem jsou vždy popsány na konkrétní stránce.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Fotografie pochází z dostupné knihovny klipart, pokud není uvedeno jinak.</a:t>
                      </a:r>
                      <a:endParaRPr lang="cs-CZ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</a:tr>
              <a:tr h="59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 vytvoření materiálu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Mgr.</a:t>
                      </a:r>
                      <a:r>
                        <a:rPr lang="cs-C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Miroslav </a:t>
                      </a:r>
                      <a:r>
                        <a:rPr lang="cs-CZ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Kruba</a:t>
                      </a:r>
                      <a:endParaRPr lang="cs-CZ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Srpen 2011</a:t>
                      </a:r>
                      <a:endParaRPr lang="cs-CZ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</a:tr>
              <a:tr h="555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Speciální vzdělávací potřeby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ADHD</a:t>
                      </a: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dyslexie, dysgrafie</a:t>
                      </a: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cs-C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dysortografie </a:t>
                      </a:r>
                      <a:endParaRPr lang="cs-CZ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</a:tr>
              <a:tr h="571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Vzdělávací oblast</a:t>
                      </a:r>
                      <a:endParaRPr lang="cs-CZ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Vzdělávací obor</a:t>
                      </a:r>
                      <a:endParaRPr lang="cs-CZ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Člověk a příroda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Přírodopis</a:t>
                      </a:r>
                      <a:endParaRPr lang="cs-CZ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</a:tr>
              <a:tr h="437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učebního</a:t>
                      </a:r>
                      <a:r>
                        <a:rPr lang="cs-C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materiálu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Interaktivní DUM</a:t>
                      </a:r>
                      <a:endParaRPr lang="cs-CZ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</a:tr>
              <a:tr h="437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Očekávaný</a:t>
                      </a: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výstup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Žáci</a:t>
                      </a:r>
                      <a:r>
                        <a:rPr lang="cs-CZ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získají základní informace o obilninách a dalších hospodářsky důležitých rostlinách.</a:t>
                      </a:r>
                      <a:endParaRPr lang="cs-CZ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</a:tr>
              <a:tr h="399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interaktivity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Využití interaktivní tabule, hypertextových</a:t>
                      </a:r>
                      <a:r>
                        <a:rPr lang="cs-C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odkazů</a:t>
                      </a: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 práce s</a:t>
                      </a:r>
                      <a:r>
                        <a:rPr lang="cs-C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PC.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Materiál je použitelný pro výuku v online prostředí sdíleném žáky i rodiči.</a:t>
                      </a:r>
                    </a:p>
                    <a:p>
                      <a:pPr marL="82550" marR="0" indent="-825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Možnost dopisovat rukopisné poznámky přes skrytá tlačítka v rámci nového  softwaru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8466" marR="8466" marT="8466" marB="8466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Cílová skupina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Žák – </a:t>
                      </a:r>
                      <a:r>
                        <a:rPr lang="cs-CZ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lehkým mentálním postižením</a:t>
                      </a:r>
                      <a:endParaRPr lang="cs-CZ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Stupeň a typ vzdělávání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Základní škola praktická – 2. stupeň </a:t>
                      </a:r>
                      <a:endParaRPr lang="cs-CZ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</a:tr>
              <a:tr h="292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Typická věková skupina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 – 16. let, 9. ročník</a:t>
                      </a:r>
                      <a:endParaRPr lang="cs-CZ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66" marR="8466" marT="8466" marB="8466"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18161" y="15981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Identifikátor materiálu: 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V/2 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Inovace a zkvalitnění výuky </a:t>
            </a:r>
            <a:r>
              <a:rPr lang="cs-C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 oblasti přírodních věd, 36</a:t>
            </a:r>
            <a:endParaRPr lang="cs-CZ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Obilniny</a:t>
            </a:r>
            <a:endParaRPr lang="cs-CZ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1677319"/>
            <a:ext cx="8352928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Patří mezi důležité hospodářské rostliny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Mezi další druhy hospodářsky důležitých rostlin patří: </a:t>
            </a:r>
            <a:r>
              <a:rPr lang="cs-CZ" sz="2400" u="sng" dirty="0" smtClean="0">
                <a:solidFill>
                  <a:prstClr val="black"/>
                </a:solidFill>
              </a:rPr>
              <a:t>PÍCNINY, ZELENINY, OKOPANINY, OLEJNINY, LUSKOVINY</a:t>
            </a:r>
            <a:endParaRPr lang="cs-CZ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Obilniny patří k nejdůležitějším zdrojům potravy a jsou i významnou složkou potravy hospodářských zvířat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Rozlišujeme ozimy (vyséváme na podzim) a jařiny (vyséváme na jaře)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Mezi obilniny řadíme: </a:t>
            </a:r>
            <a:r>
              <a:rPr lang="cs-CZ" sz="2400" u="sng" dirty="0" smtClean="0">
                <a:solidFill>
                  <a:prstClr val="black"/>
                </a:solidFill>
              </a:rPr>
              <a:t>pšenici, ječmen, oves, žito a kukuřici</a:t>
            </a:r>
            <a:r>
              <a:rPr lang="cs-CZ" sz="2400" dirty="0" smtClean="0">
                <a:solidFill>
                  <a:prstClr val="black"/>
                </a:solidFill>
              </a:rPr>
              <a:t>, dále to může být ještě proso a rýže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724458" y="5414688"/>
            <a:ext cx="1925603" cy="1061584"/>
            <a:chOff x="1409945" y="4846167"/>
            <a:chExt cx="1925603" cy="1061584"/>
          </a:xfrm>
        </p:grpSpPr>
        <p:pic>
          <p:nvPicPr>
            <p:cNvPr id="7" name="Picture 2" descr="http://owebu.bloger.cz/obrazky/owebu.bloger.cz/logo_3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945" y="4846167"/>
              <a:ext cx="882791" cy="10615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>
              <a:hlinkClick r:id="rId2"/>
            </p:cNvPr>
            <p:cNvSpPr txBox="1"/>
            <p:nvPr/>
          </p:nvSpPr>
          <p:spPr>
            <a:xfrm>
              <a:off x="2374516" y="5067421"/>
              <a:ext cx="96103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prstClr val="black"/>
                  </a:solidFill>
                </a:rPr>
                <a:t>Obilniny</a:t>
              </a:r>
              <a:endParaRPr lang="cs-CZ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2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PŠENICE</a:t>
            </a:r>
            <a:endParaRPr lang="cs-CZ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1525" y="1652361"/>
            <a:ext cx="396044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Je naší nejrozšířenější obilninou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Vyrábí se z ní mouky: hrubá, polohrubá, hladká</a:t>
            </a:r>
            <a:endParaRPr lang="cs-CZ" sz="2400" dirty="0"/>
          </a:p>
        </p:txBody>
      </p:sp>
      <p:pic>
        <p:nvPicPr>
          <p:cNvPr id="1029" name="Picture 5" descr="Soubor:Triticum aestivum - Köhler–s Medizinal-Pflanzen-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996444" cy="486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zivatel\AppData\Local\Microsoft\Windows\Temporary Internet Files\Content.IE5\9BRHG7ZI\MP900448293[1]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5" y="3396365"/>
            <a:ext cx="2042358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hlinkClick r:id="rId3"/>
          </p:cNvPr>
          <p:cNvSpPr txBox="1"/>
          <p:nvPr/>
        </p:nvSpPr>
        <p:spPr>
          <a:xfrm>
            <a:off x="2831858" y="3427896"/>
            <a:ext cx="165618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Klikni na obr. vlevo pro detail na webu.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51920" y="61296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JEČMEN</a:t>
            </a:r>
            <a:endParaRPr lang="cs-CZ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5" y="1652361"/>
            <a:ext cx="4882512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Je naší druhou významnou obilninou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Vyrábí se z ní: kroupy, krupky, ječná mouka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Část se používá na výrobu sladu (výroba piva)</a:t>
            </a:r>
            <a:endParaRPr lang="cs-CZ" sz="2400" dirty="0"/>
          </a:p>
        </p:txBody>
      </p:sp>
      <p:sp>
        <p:nvSpPr>
          <p:cNvPr id="5" name="TextovéPole 4">
            <a:hlinkClick r:id="rId2"/>
          </p:cNvPr>
          <p:cNvSpPr txBox="1"/>
          <p:nvPr/>
        </p:nvSpPr>
        <p:spPr>
          <a:xfrm>
            <a:off x="469761" y="4230249"/>
            <a:ext cx="43924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Klikni na obr. dole pro detail na webu.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58610" y="62827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  <p:pic>
        <p:nvPicPr>
          <p:cNvPr id="2050" name="Picture 2" descr="Soubor:Illustration Hordeum vulgar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52361"/>
            <a:ext cx="3079946" cy="4999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zivatel\AppData\Local\Microsoft\Windows\Temporary Internet Files\Content.IE5\9BRHG7ZI\MP900411667[1]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6" b="22165"/>
          <a:stretch/>
        </p:blipFill>
        <p:spPr bwMode="auto">
          <a:xfrm>
            <a:off x="469761" y="4800533"/>
            <a:ext cx="4022951" cy="1830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3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Oves</a:t>
            </a:r>
            <a:endParaRPr lang="cs-CZ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5" y="1652361"/>
            <a:ext cx="4882512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Patří k jarním obilninám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Pěstuje se především jako krmivo pro koně a hospodářská zvířata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Jen nepatrné množství se používá na ovesné vločky</a:t>
            </a:r>
          </a:p>
        </p:txBody>
      </p:sp>
      <p:sp>
        <p:nvSpPr>
          <p:cNvPr id="5" name="TextovéPole 4">
            <a:hlinkClick r:id="rId2"/>
          </p:cNvPr>
          <p:cNvSpPr txBox="1"/>
          <p:nvPr/>
        </p:nvSpPr>
        <p:spPr>
          <a:xfrm>
            <a:off x="466122" y="3860917"/>
            <a:ext cx="43924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Klikni na obr. dole pro detail na webu.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58610" y="62827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  <p:pic>
        <p:nvPicPr>
          <p:cNvPr id="4098" name="Picture 2" descr="C:\Users\uzivatel\AppData\Local\Microsoft\Windows\Temporary Internet Files\Content.IE5\PVDUFBUN\MP900439272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0" y="4385958"/>
            <a:ext cx="3454676" cy="223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Lat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06" y="1688463"/>
            <a:ext cx="3038163" cy="486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7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žito</a:t>
            </a:r>
            <a:endParaRPr lang="cs-CZ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5" y="1652361"/>
            <a:ext cx="488251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Příliš se nepěstuje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Využívá se k výrobě žitné (tzv. tmavé, či celozrnné) mouky</a:t>
            </a:r>
          </a:p>
        </p:txBody>
      </p:sp>
      <p:sp>
        <p:nvSpPr>
          <p:cNvPr id="5" name="TextovéPole 4">
            <a:hlinkClick r:id="rId2"/>
          </p:cNvPr>
          <p:cNvSpPr txBox="1"/>
          <p:nvPr/>
        </p:nvSpPr>
        <p:spPr>
          <a:xfrm>
            <a:off x="467545" y="3389746"/>
            <a:ext cx="43924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Klikni na obr. dole pro detail na webu.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60370" y="618198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  <p:pic>
        <p:nvPicPr>
          <p:cNvPr id="5122" name="Picture 2" descr="C:\Users\uzivatel\AppData\Local\Microsoft\Windows\Temporary Internet Files\Content.IE5\GFHMNZ7G\MP900313736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89317"/>
            <a:ext cx="3657601" cy="237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aceae Secale cere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82" y="1632077"/>
            <a:ext cx="3160010" cy="491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kukuřice</a:t>
            </a:r>
            <a:endParaRPr lang="cs-CZ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5" y="1652361"/>
            <a:ext cx="4882512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Dosahuje až výšky 2 metry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Obsahuje velké množství škrobu a tuku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Zkrmuje se v zeleném stavu a nebo se silážuje</a:t>
            </a:r>
          </a:p>
        </p:txBody>
      </p:sp>
      <p:sp>
        <p:nvSpPr>
          <p:cNvPr id="5" name="TextovéPole 4">
            <a:hlinkClick r:id="rId2"/>
          </p:cNvPr>
          <p:cNvSpPr txBox="1"/>
          <p:nvPr/>
        </p:nvSpPr>
        <p:spPr>
          <a:xfrm>
            <a:off x="464169" y="3904651"/>
            <a:ext cx="43924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Klikni na obr. dole pro detail na webu.</a:t>
            </a:r>
            <a:endParaRPr lang="cs-CZ" dirty="0"/>
          </a:p>
        </p:txBody>
      </p:sp>
      <p:pic>
        <p:nvPicPr>
          <p:cNvPr id="6146" name="Picture 2" descr="C:\Users\uzivatel\AppData\Local\Microsoft\Windows\Temporary Internet Files\Content.IE5\PVDUFBUN\MP900402300[1]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/>
          <a:stretch/>
        </p:blipFill>
        <p:spPr bwMode="auto">
          <a:xfrm>
            <a:off x="467545" y="4581128"/>
            <a:ext cx="3170455" cy="213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zivatel\AppData\Local\Microsoft\Windows\Temporary Internet Files\Content.IE5\GFHMNZ7G\MC900436357[1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/>
          <a:stretch/>
        </p:blipFill>
        <p:spPr bwMode="auto">
          <a:xfrm>
            <a:off x="6874559" y="395784"/>
            <a:ext cx="1080120" cy="944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zivatel\AppData\Local\Microsoft\Windows\Temporary Internet Files\Content.IE5\02KQOVLI\MP90040703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1" y="443470"/>
            <a:ext cx="1208060" cy="805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oubor:Zea Mays 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682" y="1652361"/>
            <a:ext cx="3344174" cy="457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51682" y="6222986"/>
            <a:ext cx="86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0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hlinkClick r:id="rId2" action="ppaction://hlinksldjump"/>
          </p:cNvPr>
          <p:cNvSpPr txBox="1"/>
          <p:nvPr/>
        </p:nvSpPr>
        <p:spPr>
          <a:xfrm>
            <a:off x="251520" y="836712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cs-CZ" sz="2400" dirty="0" smtClean="0"/>
              <a:t>Nejpěstovanější obilninou u nás je ………………………………......vyrábí se z ní několik druhů ………………………..Obilovina pěstovaná jako krmivo pro koně je ……………………… a také se z něj dělají ………………………... vločky. Nejkvalitnější a nejzdravější pečivo se vyrábí ze ………………….. </a:t>
            </a:r>
            <a:r>
              <a:rPr lang="cs-CZ" sz="2400" dirty="0"/>
              <a:t>m</a:t>
            </a:r>
            <a:r>
              <a:rPr lang="cs-CZ" sz="2400" dirty="0" smtClean="0"/>
              <a:t>ouky. Obilnina, která dorůstá až výšky 2 metry se jmenuje …………………………………… Taky se z ní dělá popcorn.</a:t>
            </a:r>
            <a:endParaRPr lang="cs-CZ" sz="2400" dirty="0"/>
          </a:p>
        </p:txBody>
      </p:sp>
      <p:sp>
        <p:nvSpPr>
          <p:cNvPr id="3" name="TextovéPole 2">
            <a:hlinkClick r:id="rId2" action="ppaction://hlinksldjump"/>
          </p:cNvPr>
          <p:cNvSpPr txBox="1"/>
          <p:nvPr/>
        </p:nvSpPr>
        <p:spPr>
          <a:xfrm>
            <a:off x="1907704" y="313492"/>
            <a:ext cx="511256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Test – doplň chybějící informace</a:t>
            </a:r>
            <a:endParaRPr lang="cs-CZ" sz="2800" dirty="0"/>
          </a:p>
        </p:txBody>
      </p:sp>
      <p:pic>
        <p:nvPicPr>
          <p:cNvPr id="1026" name="Picture 2" descr="C:\Users\uzivatel\AppData\Local\Microsoft\Windows\Temporary Internet Files\Content.IE5\02KQOVLI\MC9004404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4837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pisek se šipkou doprava 3">
            <a:hlinkClick r:id="rId5" action="ppaction://hlinksldjump"/>
          </p:cNvPr>
          <p:cNvSpPr/>
          <p:nvPr/>
        </p:nvSpPr>
        <p:spPr>
          <a:xfrm>
            <a:off x="7199784" y="6165304"/>
            <a:ext cx="1944216" cy="692696"/>
          </a:xfrm>
          <a:prstGeom prst="rightArrowCallout">
            <a:avLst>
              <a:gd name="adj1" fmla="val 0"/>
              <a:gd name="adj2" fmla="val 25000"/>
              <a:gd name="adj3" fmla="val 25000"/>
              <a:gd name="adj4" fmla="val 811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Správné odpovědi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Předvádění na obrazovce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sady Office</vt:lpstr>
      <vt:lpstr>1_Motiv sady Office</vt:lpstr>
      <vt:lpstr>Obilniny VY_52_INOVACE_36 Číslo projektu: CZ.1.07/1.4.00/21.1101</vt:lpstr>
      <vt:lpstr>Prezentace aplikace PowerPoint</vt:lpstr>
      <vt:lpstr>Obilniny</vt:lpstr>
      <vt:lpstr>PŠENICE</vt:lpstr>
      <vt:lpstr>JEČMEN</vt:lpstr>
      <vt:lpstr>Oves</vt:lpstr>
      <vt:lpstr>žito</vt:lpstr>
      <vt:lpstr>kukuřice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2011-07-01T16:37:14Z</dcterms:created>
  <dcterms:modified xsi:type="dcterms:W3CDTF">2020-03-29T19:55:51Z</dcterms:modified>
</cp:coreProperties>
</file>