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70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cs-CZ" sz="2000" dirty="0" smtClean="0"/>
              <a:t>Kliknutím na ikonu přidáte obrázek.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95EC1D4A-A796-47C3-A63E-CE236FB377E2}" type="datetimeFigureOut">
              <a:rPr lang="cs-CZ" smtClean="0"/>
              <a:t>01.05.2020</a:t>
            </a:fld>
            <a:endParaRPr lang="cs-CZ" dirty="0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cs-CZ" dirty="0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3.gstatic.com/images?q=tbn:ANd9GcTC5W3YRMZydklkPFEpqZu__Gn4zFU4CzvmnSJ-ebQeB-yKvGjV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1144" y="836712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963593" y="3645024"/>
            <a:ext cx="5216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ČINNOST A STAVBA SRDCE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7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KREVNÍ TLAK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Slouží k </a:t>
            </a:r>
            <a:r>
              <a:rPr lang="cs-CZ" sz="2400" b="1" dirty="0" smtClean="0">
                <a:solidFill>
                  <a:schemeClr val="accent5"/>
                </a:solidFill>
              </a:rPr>
              <a:t>udržování koloběhu krve</a:t>
            </a:r>
          </a:p>
          <a:p>
            <a:r>
              <a:rPr lang="cs-CZ" sz="2400" dirty="0" smtClean="0"/>
              <a:t>Krevní tlak je důležitý pro to, aby každá tkáň v těla byla dostatečně zásobována </a:t>
            </a:r>
            <a:r>
              <a:rPr lang="cs-CZ" sz="2400" b="1" dirty="0" smtClean="0">
                <a:solidFill>
                  <a:schemeClr val="accent5"/>
                </a:solidFill>
              </a:rPr>
              <a:t>okysličenou krví</a:t>
            </a:r>
          </a:p>
          <a:p>
            <a:r>
              <a:rPr lang="cs-CZ" sz="2400" dirty="0" smtClean="0"/>
              <a:t>Krevní tlak se mění v závislosti na věku, pohlaví, fyzické aktivitě a zdravotním stavu člověka</a:t>
            </a:r>
          </a:p>
          <a:p>
            <a:r>
              <a:rPr lang="cs-CZ" sz="2400" dirty="0" smtClean="0"/>
              <a:t>Měří se speciálními přístroji – </a:t>
            </a:r>
            <a:r>
              <a:rPr lang="cs-CZ" sz="2400" b="1" dirty="0" smtClean="0">
                <a:solidFill>
                  <a:schemeClr val="accent5"/>
                </a:solidFill>
              </a:rPr>
              <a:t>tonometry</a:t>
            </a:r>
          </a:p>
          <a:p>
            <a:r>
              <a:rPr lang="cs-CZ" sz="2400" dirty="0" smtClean="0"/>
              <a:t>Naměřený krevní tlak </a:t>
            </a:r>
            <a:r>
              <a:rPr lang="cs-CZ" sz="2400" b="1" dirty="0" smtClean="0">
                <a:solidFill>
                  <a:schemeClr val="accent5"/>
                </a:solidFill>
              </a:rPr>
              <a:t>informuje lékaře </a:t>
            </a:r>
            <a:r>
              <a:rPr lang="cs-CZ" sz="2400" dirty="0" smtClean="0"/>
              <a:t>o stavu srdce a cév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1953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PŘÍSTROJ NA MĚŘENÍ TLAKU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Digitální přístroj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Rtuťový tonometr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789040"/>
            <a:ext cx="2309242" cy="21812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628800"/>
            <a:ext cx="238125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8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79208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Použitá literatura a zdroj obrázků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Kroulíková, Kroulík: Přírodopis pro osmý ročník zvláštní škol y, SEPTIMA 1995, 93 stran</a:t>
            </a:r>
            <a:r>
              <a:rPr lang="cs-CZ" sz="1200" dirty="0" smtClean="0"/>
              <a:t>.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http://images.google.com/imgres?q=stavba+srdce&amp;hl=cs&amp;gbv=2&amp;tbm=isch&amp;tbnid=zmCt8-xLNYa7XM:&amp;imgrefurl=http://www.gamepark.cz/srdce_580842.htm&amp;docid=1bZ8nD4g6399dM&amp;imgurl=http://</a:t>
            </a:r>
            <a:r>
              <a:rPr lang="cs-CZ" sz="1200" dirty="0" smtClean="0"/>
              <a:t>www.fnkv.cz/fotogalerie/obrazky_131.jpg&amp;w=170&amp;h=173&amp;ei=7h_kT_7AJsrctAbitcCWCQ&amp;zoom=1&amp;biw=1440&amp;bih=717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endParaRPr lang="cs-CZ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http://images.google.com/imgres?q=stavba+srdce&amp;hl=cs&amp;gbv=2&amp;tbm=isch&amp;tbnid=oiD4qFecdhR6AM:&amp;imgrefurl=http://cs.wikipedia.org/wiki/Srdce&amp;docid=23yWFSMvjkPhBM&amp;imgurl=http://upload.wikimedia.org/wikipedia/commons/thumb/4/40/Diagram_of_the_human_heart_(multilingual).svg/330px-Diagram_of_the_human_heart_(multilingual).</a:t>
            </a:r>
            <a:r>
              <a:rPr lang="cs-CZ" sz="1200" dirty="0" smtClean="0"/>
              <a:t>svg.png&amp;w=330&amp;h=330&amp;ei=iCDkT-beJY7dsgbd-PGbCQ&amp;zoom=1&amp;biw=1440&amp;bih=717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2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http://images.google.com/imgres?q=krevn%C3%AD+ob%C4%9Bh&amp;hl=cs&amp;gbv=2&amp;tbm=isch&amp;tbnid=o6MgnFaFQ8uXcM:&amp;imgrefurl=http://vyuka.zsjarose.cz/index.php%3Faction%3Dlesson_detail%26id%3D432&amp;docid=a99PUegNTBeBlM&amp;imgurl=http://</a:t>
            </a:r>
            <a:r>
              <a:rPr lang="cs-CZ" sz="1200" dirty="0" smtClean="0"/>
              <a:t>vyuka.zsjarose.cz/data/swic/lessons/663.jpg&amp;w=600&amp;h=814&amp;ei=siDkT6TnLIz6sgbxu6ynCQ&amp;zoom=1&amp;iact=hc&amp;vpx=366&amp;vpy=320&amp;dur=1891&amp;hovh=262&amp;hovw=193&amp;tx=106&amp;ty=125&amp;sig=112200490171592005610&amp;page=1&amp;tbnh=149&amp;tbnw=110&amp;start=0&amp;ndsp=26&amp;ved=1t:429,r:10,s:0,i:155&amp;biw=1440&amp;bih=717</a:t>
            </a:r>
          </a:p>
          <a:p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endParaRPr lang="cs-CZ" sz="12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/>
              <a:t>http://images.google.com/imgres?q=tepny&amp;hl=cs&amp;gbv=2&amp;tbm=isch&amp;tbnid=ZNHMQ1OOTmC0fM:&amp;imgrefurl=http://www.zdravinadlani.cz/zdravi_na_dlani/nase_telo/0101-arteriosleroza.htm&amp;docid=R8qj72BYsEg1NM&amp;imgurl=http://www.zdravinadlani.cz/obrazky/zdravi_na_dlani/nase_telo/0101-tepny.gif&amp;w=459&amp;h=553&amp;ei=3SDkT9uuCozDtAaegoXPCQ&amp;zoom=1&amp;iact=hc&amp;vpx=315&amp;vpy=36&amp;dur=1688&amp;hovh=246&amp;hovw=204&amp;tx=110&amp;ty=133&amp;sig=112200490171592005610&amp;page=1&amp;tbnh=177&amp;tbnw=147&amp;start=0&amp;ndsp=19&amp;ved=1t:429,r:1,s:0,i:74&amp;biw=1440&amp;bih=717</a:t>
            </a:r>
          </a:p>
        </p:txBody>
      </p:sp>
    </p:spTree>
    <p:extLst>
      <p:ext uri="{BB962C8B-B14F-4D97-AF65-F5344CB8AC3E}">
        <p14:creationId xmlns:p14="http://schemas.microsoft.com/office/powerpoint/2010/main" val="217474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799288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cs-CZ" sz="1100" dirty="0">
                <a:hlinkClick r:id="rId2"/>
              </a:rPr>
              <a:t>http://t3.gstatic.com/images?q=tbn:ANd9GcTC5W3YRMZydklkPFEpqZu__</a:t>
            </a:r>
            <a:r>
              <a:rPr lang="cs-CZ" sz="1100" dirty="0" smtClean="0">
                <a:hlinkClick r:id="rId2"/>
              </a:rPr>
              <a:t>Gn4zFU4CzvmnSJ-ebQeB-yKvGjV</a:t>
            </a:r>
            <a:endParaRPr lang="cs-CZ" sz="110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  <a:p>
            <a:pPr marL="171450" indent="-171450">
              <a:buFont typeface="Arial" pitchFamily="34" charset="0"/>
              <a:buChar char="•"/>
            </a:pPr>
            <a:endParaRPr lang="cs-CZ" sz="110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100" dirty="0" err="1"/>
              <a:t>data:image</a:t>
            </a:r>
            <a:r>
              <a:rPr lang="cs-CZ" sz="1100" dirty="0"/>
              <a:t>/jpeg;base64,/</a:t>
            </a:r>
            <a:r>
              <a:rPr lang="cs-CZ" sz="1100" dirty="0" smtClean="0"/>
              <a:t>9j/4AAQSkZJRgABAQAAAQABAAD/2wCEAAkGBhQSERQUEBQUFBIVFRUVFBQVFBQVFBQVFRQVFRUVFBQYHCYfGBkjGRQUHy8gIycpLCwsFR4xNTAqNSYrLCkBCQoKDgwOGg8PGiolHiQsKSksLCwpKSwpLCwpKSwpKSwpKSkpLCwsKSkpLCkpLCksKSwsKSksKSwpKSkpLCwsKf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10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cs-CZ" sz="1100" dirty="0"/>
              <a:t>http://images.google.com/imgres?q=vl%C3%A1se%C4%8Dnice&amp;hl=cs&amp;gbv=2&amp;tbm=isch&amp;tbnid=a6TNXxxe8iFJhM:&amp;imgrefurl=http://cs.wikipedia.org/wiki/Vl%25C3%25A1se%25C4%258Dnice&amp;docid=v4TETUclW5lmdM&amp;imgurl=http://</a:t>
            </a:r>
            <a:r>
              <a:rPr lang="cs-CZ" sz="1100" dirty="0" smtClean="0"/>
              <a:t>upload.wikimedia.org/wikipedia/commons/thumb/d/da/Illu_capillary.jpg/310px-Illu_capillary.jpg&amp;w=310&amp;h=155&amp;ei=8CnkT6LXKoaPswaSounGCQ&amp;zoom=1&amp;biw=1440&amp;bih=717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100" dirty="0"/>
              <a:t>http://images.google.com/imgres?q=tlakom%C4%9Br&amp;hl=cs&amp;gbv=2&amp;tbm=isch&amp;tbnid=lqmIps0618kF_M:&amp;imgrefurl=http://www.zdravotnicke-pomucky.eu/tonometry-a-teplom/medisana-mtc-tlakomer-tonometr-na-pazi.html&amp;docid=ULS4E0C8v0EWWM&amp;imgurl=http://</a:t>
            </a:r>
            <a:r>
              <a:rPr lang="cs-CZ" sz="1100" dirty="0" smtClean="0"/>
              <a:t>www.zdravotnicke-pomucky.eu/media/catalog/product/cache/1/image/5e06319eda06f020e43594a9c230972d/M/E/MED51130.jpg&amp;w=2157&amp;h=1737&amp;ei=UirkT9ioAYrptQbBh83QCQ&amp;zoom=1&amp;iact=hc&amp;vpx=297&amp;vpy=398&amp;dur=63&amp;hovh=201&amp;hovw=250&amp;tx=170&amp;ty=118&amp;sig=112200490171592005610&amp;page=1&amp;tbnh=111&amp;tbnw=146&amp;start=0&amp;ndsp=26&amp;ved=1t:429,r:10,s:0,i:122&amp;biw=1440&amp;bih=717</a:t>
            </a:r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  <a:p>
            <a:pPr marL="171450" indent="-171450">
              <a:buFont typeface="Arial" pitchFamily="34" charset="0"/>
              <a:buChar char="•"/>
            </a:pPr>
            <a:r>
              <a:rPr lang="cs-CZ" sz="1100" dirty="0"/>
              <a:t>http://images.google.com/imgres?q=tlakom%C4%9Br&amp;hl=cs&amp;gbv=2&amp;tbm=isch&amp;tbnid=RIcunSiDpxjkgM:&amp;imgrefurl=http://www.zdravotnicka-technika.com/zdravotnicky-material/tlakomer/&amp;docid=JaepprLRwyn8-M&amp;imgurl=http://www.zdravotnicka-technika.com/uws_images/19681.jpg&amp;w=743&amp;h=941&amp;ei=UirkT9ioAYrptQbBh83QCQ&amp;zoom=1&amp;iact=hc&amp;vpx=710&amp;vpy=251&amp;dur=5015&amp;hovh=253&amp;hovw=199&amp;tx=118&amp;ty=128&amp;sig=112200490171592005610&amp;page=1&amp;tbnh=120&amp;tbnw=94&amp;start=0&amp;ndsp=26&amp;ved=1t:429,r:4,s:0,i:103&amp;biw=1440&amp;bih=717</a:t>
            </a:r>
            <a:endParaRPr lang="cs-CZ" sz="1100" dirty="0" smtClean="0"/>
          </a:p>
          <a:p>
            <a:pPr marL="171450" indent="-171450">
              <a:buFont typeface="Arial" pitchFamily="34" charset="0"/>
              <a:buChar char="•"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85495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SRDCE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Srdce je svalový orgán, který vykonává </a:t>
            </a:r>
            <a:r>
              <a:rPr lang="cs-CZ" sz="2400" b="1" dirty="0" smtClean="0">
                <a:solidFill>
                  <a:schemeClr val="accent1"/>
                </a:solidFill>
              </a:rPr>
              <a:t>funkci čerpadla krve</a:t>
            </a:r>
          </a:p>
          <a:p>
            <a:r>
              <a:rPr lang="cs-CZ" sz="2400" dirty="0" smtClean="0"/>
              <a:t>Srdce je uloženo v dutině hrudní mezi plicními laloky </a:t>
            </a:r>
            <a:r>
              <a:rPr lang="cs-CZ" sz="2400" b="1" dirty="0" smtClean="0">
                <a:solidFill>
                  <a:schemeClr val="accent1"/>
                </a:solidFill>
              </a:rPr>
              <a:t>na levé straně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Zde vidíš uložení srdce v dutině hrudní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140968"/>
            <a:ext cx="3816424" cy="358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30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STAVBA SRDCE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Srdce se skládá z </a:t>
            </a:r>
            <a:r>
              <a:rPr lang="cs-CZ" sz="2400" b="1" dirty="0" smtClean="0">
                <a:solidFill>
                  <a:schemeClr val="accent5"/>
                </a:solidFill>
              </a:rPr>
              <a:t>pravé a levé předsíně</a:t>
            </a:r>
          </a:p>
          <a:p>
            <a:r>
              <a:rPr lang="cs-CZ" sz="2400" dirty="0" smtClean="0"/>
              <a:t>A </a:t>
            </a:r>
            <a:r>
              <a:rPr lang="cs-CZ" sz="2400" b="1" dirty="0" smtClean="0">
                <a:solidFill>
                  <a:schemeClr val="accent5"/>
                </a:solidFill>
              </a:rPr>
              <a:t>pravé a levé komory</a:t>
            </a:r>
          </a:p>
          <a:p>
            <a:r>
              <a:rPr lang="cs-CZ" sz="2400" dirty="0" smtClean="0"/>
              <a:t>Předsíně jsou s komorami spojeny otvory, které jsou uzavírány </a:t>
            </a:r>
            <a:r>
              <a:rPr lang="cs-CZ" sz="2400" b="1" dirty="0" smtClean="0">
                <a:solidFill>
                  <a:schemeClr val="accent5"/>
                </a:solidFill>
              </a:rPr>
              <a:t>chlopněmi</a:t>
            </a:r>
          </a:p>
          <a:p>
            <a:r>
              <a:rPr lang="cs-CZ" sz="2400" dirty="0" smtClean="0"/>
              <a:t>Chlopně dovolují průtok krve jen </a:t>
            </a:r>
            <a:r>
              <a:rPr lang="cs-CZ" sz="2400" dirty="0" smtClean="0">
                <a:solidFill>
                  <a:schemeClr val="accent5"/>
                </a:solidFill>
              </a:rPr>
              <a:t>jedním směrem</a:t>
            </a:r>
          </a:p>
          <a:p>
            <a:r>
              <a:rPr lang="cs-CZ" sz="2400" dirty="0" smtClean="0"/>
              <a:t>Pracují jako záklopky</a:t>
            </a:r>
          </a:p>
          <a:p>
            <a:r>
              <a:rPr lang="cs-CZ" sz="2400" dirty="0" smtClean="0"/>
              <a:t>Srdce udržuje stálý krevní oběh tím, že se rytmicky plní krví, kterou opět čerpá do </a:t>
            </a:r>
            <a:r>
              <a:rPr lang="cs-CZ" sz="2400" dirty="0" smtClean="0">
                <a:solidFill>
                  <a:schemeClr val="accent5"/>
                </a:solidFill>
              </a:rPr>
              <a:t>cévní soustavy</a:t>
            </a:r>
            <a:endParaRPr lang="cs-CZ" sz="24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43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ZDE VIDÍŠ STAVBU SRDCE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16832"/>
            <a:ext cx="4383930" cy="4383930"/>
          </a:xfrm>
        </p:spPr>
      </p:pic>
      <p:sp>
        <p:nvSpPr>
          <p:cNvPr id="5" name="Šipka doprava 4"/>
          <p:cNvSpPr/>
          <p:nvPr/>
        </p:nvSpPr>
        <p:spPr>
          <a:xfrm>
            <a:off x="971600" y="4437112"/>
            <a:ext cx="277860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Pravá předsíň a komora</a:t>
            </a:r>
            <a:endParaRPr lang="cs-CZ" dirty="0"/>
          </a:p>
        </p:txBody>
      </p:sp>
      <p:sp>
        <p:nvSpPr>
          <p:cNvPr id="6" name="Šipka doleva 5"/>
          <p:cNvSpPr/>
          <p:nvPr/>
        </p:nvSpPr>
        <p:spPr>
          <a:xfrm>
            <a:off x="5292080" y="4149080"/>
            <a:ext cx="3240360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Levá předsíň a komora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83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CÉVY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5"/>
                </a:solidFill>
              </a:rPr>
              <a:t>Cévní soustava se skládá z:</a:t>
            </a:r>
          </a:p>
          <a:p>
            <a:r>
              <a:rPr lang="cs-CZ" sz="2400" dirty="0" smtClean="0"/>
              <a:t>1. tepen</a:t>
            </a:r>
          </a:p>
          <a:p>
            <a:r>
              <a:rPr lang="cs-CZ" sz="2400" dirty="0" smtClean="0"/>
              <a:t>2. žil</a:t>
            </a:r>
          </a:p>
          <a:p>
            <a:r>
              <a:rPr lang="cs-CZ" sz="2400" dirty="0" smtClean="0"/>
              <a:t>3. vlásečnic</a:t>
            </a:r>
          </a:p>
          <a:p>
            <a:r>
              <a:rPr lang="cs-CZ" sz="2400" b="1" dirty="0" smtClean="0">
                <a:solidFill>
                  <a:schemeClr val="accent5"/>
                </a:solidFill>
              </a:rPr>
              <a:t>Cévy tvoří uzavřený systém</a:t>
            </a:r>
            <a:endParaRPr lang="cs-CZ" sz="2400" dirty="0" smtClean="0"/>
          </a:p>
          <a:p>
            <a:r>
              <a:rPr lang="cs-CZ" sz="2400" dirty="0" smtClean="0"/>
              <a:t>Zde vidíš krevní oběh člověka</a:t>
            </a: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916832"/>
            <a:ext cx="3261041" cy="467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7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TEPNY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 jsou cévy, které vedou krev směre </a:t>
            </a:r>
            <a:r>
              <a:rPr lang="cs-CZ" sz="2400" b="1" dirty="0" smtClean="0">
                <a:solidFill>
                  <a:schemeClr val="accent5"/>
                </a:solidFill>
              </a:rPr>
              <a:t>ZE srdce</a:t>
            </a:r>
          </a:p>
          <a:p>
            <a:r>
              <a:rPr lang="cs-CZ" sz="2400" dirty="0" smtClean="0"/>
              <a:t> jsou uloženy </a:t>
            </a:r>
            <a:r>
              <a:rPr lang="cs-CZ" sz="2400" b="1" dirty="0" smtClean="0">
                <a:solidFill>
                  <a:schemeClr val="accent5"/>
                </a:solidFill>
              </a:rPr>
              <a:t>hluboko </a:t>
            </a:r>
            <a:r>
              <a:rPr lang="cs-CZ" sz="2400" dirty="0" smtClean="0"/>
              <a:t>v těle a mají pevné a pružné stěny</a:t>
            </a:r>
          </a:p>
          <a:p>
            <a:r>
              <a:rPr lang="cs-CZ" sz="2400" dirty="0" smtClean="0"/>
              <a:t> nejsilnější tepnou v těle je </a:t>
            </a:r>
            <a:r>
              <a:rPr lang="cs-CZ" sz="2400" b="1" dirty="0" smtClean="0">
                <a:solidFill>
                  <a:schemeClr val="accent5"/>
                </a:solidFill>
              </a:rPr>
              <a:t>břišní tepna </a:t>
            </a:r>
            <a:r>
              <a:rPr lang="cs-CZ" sz="2400" dirty="0" smtClean="0"/>
              <a:t>/aorta/</a:t>
            </a:r>
          </a:p>
          <a:p>
            <a:r>
              <a:rPr lang="cs-CZ" sz="2400" dirty="0" smtClean="0"/>
              <a:t> zde vidíš přehled hlavních tepen těla</a:t>
            </a:r>
          </a:p>
          <a:p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84984"/>
            <a:ext cx="283406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9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ŽÍLY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 cévy, které vedou krev směrem </a:t>
            </a:r>
            <a:r>
              <a:rPr lang="cs-CZ" sz="2400" b="1" dirty="0" smtClean="0">
                <a:solidFill>
                  <a:schemeClr val="accent5"/>
                </a:solidFill>
              </a:rPr>
              <a:t>K srdci</a:t>
            </a:r>
          </a:p>
          <a:p>
            <a:r>
              <a:rPr lang="cs-CZ" sz="2400" dirty="0" smtClean="0"/>
              <a:t>Jsou uloženy více na </a:t>
            </a:r>
            <a:r>
              <a:rPr lang="cs-CZ" sz="2400" b="1" dirty="0" smtClean="0">
                <a:solidFill>
                  <a:schemeClr val="accent5"/>
                </a:solidFill>
              </a:rPr>
              <a:t>povrchu těla</a:t>
            </a:r>
          </a:p>
          <a:p>
            <a:r>
              <a:rPr lang="cs-CZ" sz="2400" dirty="0" smtClean="0"/>
              <a:t>Můžeš je vidět pouhým okem</a:t>
            </a:r>
          </a:p>
          <a:p>
            <a:r>
              <a:rPr lang="cs-CZ" sz="2400" dirty="0" smtClean="0"/>
              <a:t>Největšími žílami v těle jsou </a:t>
            </a:r>
            <a:r>
              <a:rPr lang="cs-CZ" sz="2400" b="1" dirty="0" smtClean="0">
                <a:solidFill>
                  <a:schemeClr val="accent5"/>
                </a:solidFill>
              </a:rPr>
              <a:t>horní a dolní dutá žíla</a:t>
            </a:r>
          </a:p>
          <a:p>
            <a:r>
              <a:rPr lang="cs-CZ" sz="2400" dirty="0" smtClean="0"/>
              <a:t>Zde vidíš využití žilního přístupu v lékařství</a:t>
            </a: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861048"/>
            <a:ext cx="418077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56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VLÁSEČNICE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 </a:t>
            </a:r>
            <a:r>
              <a:rPr lang="cs-CZ" sz="2400" b="1" dirty="0" smtClean="0">
                <a:solidFill>
                  <a:schemeClr val="accent5"/>
                </a:solidFill>
              </a:rPr>
              <a:t>nejtenčí</a:t>
            </a:r>
            <a:r>
              <a:rPr lang="cs-CZ" sz="2400" dirty="0" smtClean="0"/>
              <a:t> cévy v těle</a:t>
            </a:r>
          </a:p>
          <a:p>
            <a:r>
              <a:rPr lang="cs-CZ" sz="2400" dirty="0" smtClean="0"/>
              <a:t>Vytvářejí </a:t>
            </a:r>
            <a:r>
              <a:rPr lang="cs-CZ" sz="2400" b="1" dirty="0" smtClean="0">
                <a:solidFill>
                  <a:schemeClr val="accent5"/>
                </a:solidFill>
              </a:rPr>
              <a:t>hustou síť </a:t>
            </a:r>
            <a:r>
              <a:rPr lang="cs-CZ" sz="2400" dirty="0" smtClean="0"/>
              <a:t>po celém těle</a:t>
            </a:r>
          </a:p>
          <a:p>
            <a:r>
              <a:rPr lang="cs-CZ" sz="2400" dirty="0" smtClean="0"/>
              <a:t>Když se řízneš např. do prstu, krvácíš právě z vlásečnic</a:t>
            </a:r>
          </a:p>
          <a:p>
            <a:r>
              <a:rPr lang="cs-CZ" sz="2400" dirty="0" smtClean="0"/>
              <a:t>Umožňují </a:t>
            </a:r>
            <a:r>
              <a:rPr lang="cs-CZ" sz="2400" b="1" dirty="0" smtClean="0">
                <a:solidFill>
                  <a:schemeClr val="accent5"/>
                </a:solidFill>
              </a:rPr>
              <a:t>přechod kyslíků</a:t>
            </a:r>
            <a:r>
              <a:rPr lang="cs-CZ" sz="2400" dirty="0" smtClean="0"/>
              <a:t> z krve do tkání</a:t>
            </a:r>
          </a:p>
          <a:p>
            <a:r>
              <a:rPr lang="cs-CZ" sz="2400" dirty="0" smtClean="0"/>
              <a:t>Zde vidíš vlásečnice</a:t>
            </a: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904170"/>
            <a:ext cx="3384376" cy="253501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904169"/>
            <a:ext cx="3716116" cy="253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2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TEP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5"/>
                </a:solidFill>
              </a:rPr>
              <a:t>Co je tep?</a:t>
            </a:r>
          </a:p>
          <a:p>
            <a:r>
              <a:rPr lang="cs-CZ" sz="2400" dirty="0" smtClean="0"/>
              <a:t>Tep je </a:t>
            </a:r>
            <a:r>
              <a:rPr lang="cs-CZ" sz="2400" b="1" dirty="0" smtClean="0">
                <a:solidFill>
                  <a:schemeClr val="accent5"/>
                </a:solidFill>
              </a:rPr>
              <a:t>ozvěnou</a:t>
            </a:r>
            <a:r>
              <a:rPr lang="cs-CZ" sz="2400" dirty="0" smtClean="0"/>
              <a:t> srdeční činnosti</a:t>
            </a:r>
          </a:p>
          <a:p>
            <a:r>
              <a:rPr lang="cs-CZ" sz="2400" dirty="0" smtClean="0"/>
              <a:t>Na některých místech na těle je možno nahmatat rytmické nárazy krve na stěny tepny</a:t>
            </a:r>
          </a:p>
          <a:p>
            <a:r>
              <a:rPr lang="cs-CZ" sz="2400" dirty="0" smtClean="0"/>
              <a:t>Počet tepů </a:t>
            </a:r>
            <a:r>
              <a:rPr lang="cs-CZ" sz="2400" b="1" dirty="0" smtClean="0">
                <a:solidFill>
                  <a:schemeClr val="accent5"/>
                </a:solidFill>
              </a:rPr>
              <a:t>ovlivňuje </a:t>
            </a:r>
            <a:r>
              <a:rPr lang="cs-CZ" sz="2400" dirty="0" smtClean="0"/>
              <a:t>tělesný pohyb, duševní stav, pocit bolesti, nebo onemocnění</a:t>
            </a:r>
          </a:p>
          <a:p>
            <a:r>
              <a:rPr lang="cs-CZ" sz="2400" dirty="0" smtClean="0"/>
              <a:t>Změř si svůj tep v klidu a zapiš! Potom udělej 30 dřepů a znovu změř! </a:t>
            </a:r>
            <a:r>
              <a:rPr lang="cs-CZ" sz="2400" b="1" dirty="0" smtClean="0">
                <a:solidFill>
                  <a:schemeClr val="accent5"/>
                </a:solidFill>
              </a:rPr>
              <a:t>Zaznamenal jsi nějaký rozdíl?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888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uman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</TotalTime>
  <Words>468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Human</vt:lpstr>
      <vt:lpstr>Prezentace aplikace PowerPoint</vt:lpstr>
      <vt:lpstr>SRDCE</vt:lpstr>
      <vt:lpstr>STAVBA SRDCE</vt:lpstr>
      <vt:lpstr>ZDE VIDÍŠ STAVBU SRDCE</vt:lpstr>
      <vt:lpstr>CÉVY</vt:lpstr>
      <vt:lpstr>TEPNY</vt:lpstr>
      <vt:lpstr>ŽÍLY</vt:lpstr>
      <vt:lpstr>VLÁSEČNICE</vt:lpstr>
      <vt:lpstr>TEP</vt:lpstr>
      <vt:lpstr>KREVNÍ TLAK</vt:lpstr>
      <vt:lpstr>PŘÍSTROJ NA MĚŘENÍ TLAKU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15</cp:revision>
  <dcterms:created xsi:type="dcterms:W3CDTF">2011-08-07T15:04:06Z</dcterms:created>
  <dcterms:modified xsi:type="dcterms:W3CDTF">2020-05-01T16:44:11Z</dcterms:modified>
</cp:coreProperties>
</file>