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95EC1D4A-A796-47C3-A63E-CE236FB377E2}" type="datetimeFigureOut">
              <a:rPr lang="cs-CZ" smtClean="0"/>
              <a:t>27.04.2020</a:t>
            </a:fld>
            <a:endParaRPr lang="cs-CZ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 dirty="0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143" y="548680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104405" y="2924944"/>
            <a:ext cx="68691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3600" b="1" dirty="0" smtClean="0">
              <a:solidFill>
                <a:srgbClr val="FF0000"/>
              </a:solidFill>
            </a:endParaRPr>
          </a:p>
          <a:p>
            <a:r>
              <a:rPr lang="cs-CZ" sz="3600" b="1" dirty="0" smtClean="0">
                <a:solidFill>
                  <a:srgbClr val="FF0000"/>
                </a:solidFill>
              </a:rPr>
              <a:t>Krev, její složení a funkce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KREV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Krev je neprůhledná červená tekutina, která se skládá z: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1.</a:t>
            </a:r>
            <a:r>
              <a:rPr lang="cs-CZ" sz="2400" dirty="0" smtClean="0"/>
              <a:t> červených krvinek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2. </a:t>
            </a:r>
            <a:r>
              <a:rPr lang="cs-CZ" sz="2400" dirty="0" smtClean="0"/>
              <a:t>bílých krvinek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3.</a:t>
            </a:r>
            <a:r>
              <a:rPr lang="cs-CZ" sz="2400" dirty="0" smtClean="0"/>
              <a:t> krevní plazmy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4. </a:t>
            </a:r>
            <a:r>
              <a:rPr lang="cs-CZ" sz="2400" dirty="0" smtClean="0"/>
              <a:t>všechny krevní elementy plavou v krevní plazmě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Dospělý člověk má 5,0 až 5,5 litrů krve</a:t>
            </a:r>
            <a:endParaRPr lang="cs-CZ" sz="2400" dirty="0" smtClean="0"/>
          </a:p>
          <a:p>
            <a:r>
              <a:rPr lang="cs-CZ" sz="2400" dirty="0"/>
              <a:t>K</a:t>
            </a:r>
            <a:r>
              <a:rPr lang="cs-CZ" sz="2400" dirty="0" smtClean="0"/>
              <a:t>rev rozvádí do celého těla živiny vstřebané v tenkém střevě</a:t>
            </a:r>
          </a:p>
          <a:p>
            <a:r>
              <a:rPr lang="cs-CZ" sz="2400" dirty="0" smtClean="0"/>
              <a:t>Rozvádí také ke všem orgánům a tkáním kyslík, který získává v plicích </a:t>
            </a:r>
          </a:p>
          <a:p>
            <a:r>
              <a:rPr lang="cs-CZ" sz="2400" dirty="0" smtClean="0"/>
              <a:t>Chrání tělo před infekcemi</a:t>
            </a:r>
          </a:p>
          <a:p>
            <a:r>
              <a:rPr lang="cs-CZ" sz="2400" dirty="0" smtClean="0"/>
              <a:t>Účastní se na udržování stálé tělesné teploty těla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0936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ČERVENÉ KRVINKY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Jsou buňky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piškotovitého </a:t>
            </a:r>
            <a:r>
              <a:rPr lang="cs-CZ" sz="2400" dirty="0" smtClean="0"/>
              <a:t>tvaru</a:t>
            </a:r>
          </a:p>
          <a:p>
            <a:r>
              <a:rPr lang="cs-CZ" sz="2400" dirty="0" smtClean="0"/>
              <a:t>Obsahují červené krevní barvivo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HEMOGLOBIN</a:t>
            </a:r>
          </a:p>
          <a:p>
            <a:r>
              <a:rPr lang="cs-CZ" sz="2400" dirty="0" smtClean="0"/>
              <a:t>Hemoglobin na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 váže kyslík </a:t>
            </a:r>
            <a:r>
              <a:rPr lang="cs-CZ" sz="2400" dirty="0" smtClean="0"/>
              <a:t>ze vzduchu vdechového do plic</a:t>
            </a:r>
          </a:p>
          <a:p>
            <a:r>
              <a:rPr lang="cs-CZ" sz="2400" dirty="0" smtClean="0"/>
              <a:t>Tento navázaný kyslík potom červené krvinky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rozvádějí po celém těle ke všem orgánům a tkáním</a:t>
            </a:r>
          </a:p>
          <a:p>
            <a:r>
              <a:rPr lang="cs-CZ" sz="2400" dirty="0" smtClean="0"/>
              <a:t>Zdravý člověk by měl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mít 4,5 – 5,5 miliónů </a:t>
            </a:r>
            <a:r>
              <a:rPr lang="cs-CZ" sz="2400" dirty="0" smtClean="0"/>
              <a:t>červených krvinek na 1 mm3 krve</a:t>
            </a:r>
          </a:p>
          <a:p>
            <a:r>
              <a:rPr lang="cs-CZ" sz="2400" dirty="0" smtClean="0"/>
              <a:t>Pokud je červených krvinek málo, hovoříme o tzv.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chudokrevnosti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ní vázne transport kyslíku do tkání – člověk je unavený a celkově ochablý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666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TAKHLE VYPADAJÍ ČERVENÉ KRVINKY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Červené krvinky pod mikroskopem, všimni si jejich tvaru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8682" y="3287862"/>
            <a:ext cx="3246488" cy="266466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96952"/>
            <a:ext cx="4349427" cy="324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0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BÍLÉ KRVINKY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 to buňky, které nemají stálý tvar</a:t>
            </a:r>
          </a:p>
          <a:p>
            <a:r>
              <a:rPr lang="cs-CZ" sz="2400" dirty="0" smtClean="0"/>
              <a:t>Jsou schopné se pohybovat</a:t>
            </a:r>
          </a:p>
          <a:p>
            <a:r>
              <a:rPr lang="cs-CZ" sz="2400" dirty="0" smtClean="0"/>
              <a:t>Bílých krvinek je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méně,</a:t>
            </a:r>
            <a:r>
              <a:rPr lang="cs-CZ" sz="2400" dirty="0" smtClean="0"/>
              <a:t> než červených</a:t>
            </a:r>
          </a:p>
          <a:p>
            <a:r>
              <a:rPr lang="cs-CZ" sz="2400" dirty="0" smtClean="0"/>
              <a:t>V 1 mm3 má zdravý člověk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– 10 000 bílých krvinek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a nejdůležitější funkcí bílých krvinek je ochrana organismu proti infekci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151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TAKHLE VYPADAJÍ </a:t>
            </a:r>
            <a:r>
              <a:rPr lang="cs-CZ" sz="3200" b="1" dirty="0" smtClean="0">
                <a:solidFill>
                  <a:srgbClr val="FF0000"/>
                </a:solidFill>
              </a:rPr>
              <a:t>BÍLÉ </a:t>
            </a:r>
            <a:r>
              <a:rPr lang="cs-CZ" sz="3200" b="1" dirty="0">
                <a:solidFill>
                  <a:srgbClr val="FF0000"/>
                </a:solidFill>
              </a:rPr>
              <a:t>KRVINKY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Bílé krvinky pod mikroskopem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564904"/>
            <a:ext cx="3657550" cy="34563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533" y="2564904"/>
            <a:ext cx="408285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9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KREVNÍ DESTIČKY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Zabezpečují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srážení krve</a:t>
            </a:r>
          </a:p>
          <a:p>
            <a:r>
              <a:rPr lang="cs-CZ" sz="2400" dirty="0" smtClean="0"/>
              <a:t>Kdyby je člověk neměl, vykrvácel by i malého poranění</a:t>
            </a:r>
          </a:p>
          <a:p>
            <a:r>
              <a:rPr lang="cs-CZ" sz="2400" dirty="0" smtClean="0"/>
              <a:t>Destičky pod mikroskopem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635455"/>
            <a:ext cx="3960440" cy="377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7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KREVNÍ PLAZMA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tekutá</a:t>
            </a:r>
            <a:r>
              <a:rPr lang="cs-CZ" sz="2400" dirty="0" smtClean="0"/>
              <a:t> část krve</a:t>
            </a:r>
          </a:p>
          <a:p>
            <a:r>
              <a:rPr lang="cs-CZ" sz="2400" dirty="0" smtClean="0"/>
              <a:t>Má nažloutlou barvu</a:t>
            </a:r>
          </a:p>
          <a:p>
            <a:r>
              <a:rPr lang="cs-CZ" sz="2400" dirty="0" smtClean="0"/>
              <a:t>V krevní plazmě jsou různé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ochranné látky</a:t>
            </a:r>
          </a:p>
          <a:p>
            <a:r>
              <a:rPr lang="cs-CZ" sz="2400" dirty="0" smtClean="0"/>
              <a:t>Ty chrání člověka před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infekcemi a dalšími škodlivinami</a:t>
            </a:r>
          </a:p>
          <a:p>
            <a:r>
              <a:rPr lang="cs-CZ" sz="2400" dirty="0" smtClean="0"/>
              <a:t>Zde vidíš krevní plazmu</a:t>
            </a: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45938"/>
            <a:ext cx="3672408" cy="275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5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TC010205351[[fn=Karnevalový motiv]]</Template>
  <TotalTime>63</TotalTime>
  <Words>269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Carnival</vt:lpstr>
      <vt:lpstr>Prezentace aplikace PowerPoint</vt:lpstr>
      <vt:lpstr>KREV</vt:lpstr>
      <vt:lpstr>ČERVENÉ KRVINKY</vt:lpstr>
      <vt:lpstr>TAKHLE VYPADAJÍ ČERVENÉ KRVINKY</vt:lpstr>
      <vt:lpstr>BÍLÉ KRVINKY</vt:lpstr>
      <vt:lpstr>TAKHLE VYPADAJÍ BÍLÉ KRVINKY</vt:lpstr>
      <vt:lpstr>KREVNÍ DESTIČKY</vt:lpstr>
      <vt:lpstr>KREVNÍ PLAZMA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11</cp:revision>
  <dcterms:created xsi:type="dcterms:W3CDTF">2011-08-04T20:02:14Z</dcterms:created>
  <dcterms:modified xsi:type="dcterms:W3CDTF">2020-04-27T09:36:58Z</dcterms:modified>
</cp:coreProperties>
</file>