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57224" y="4000504"/>
            <a:ext cx="7772400" cy="903534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marR="9144" algn="l">
              <a:defRPr sz="3600" b="1" cap="none" spc="0" baseline="0">
                <a:ln/>
                <a:solidFill>
                  <a:schemeClr val="tx2">
                    <a:lumMod val="75000"/>
                  </a:schemeClr>
                </a:solidFill>
                <a:effectLst/>
              </a:defRPr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57224" y="5143512"/>
            <a:ext cx="7772400" cy="651504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altLang="ja-JP" smtClean="0"/>
              <a:t>Kliknutím lze upravit styl předlohy.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429652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Rectangle 17"/>
          <p:cNvSpPr/>
          <p:nvPr/>
        </p:nvSpPr>
        <p:spPr>
          <a:xfrm>
            <a:off x="7286644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Rectangle 18"/>
          <p:cNvSpPr/>
          <p:nvPr/>
        </p:nvSpPr>
        <p:spPr>
          <a:xfrm>
            <a:off x="7286644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Rectangle 19"/>
          <p:cNvSpPr/>
          <p:nvPr/>
        </p:nvSpPr>
        <p:spPr>
          <a:xfrm>
            <a:off x="7572396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Rectangle 20"/>
          <p:cNvSpPr/>
          <p:nvPr/>
        </p:nvSpPr>
        <p:spPr>
          <a:xfrm>
            <a:off x="7572396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Rectangle 21"/>
          <p:cNvSpPr/>
          <p:nvPr/>
        </p:nvSpPr>
        <p:spPr>
          <a:xfrm>
            <a:off x="7858148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Rectangle 22"/>
          <p:cNvSpPr/>
          <p:nvPr/>
        </p:nvSpPr>
        <p:spPr>
          <a:xfrm>
            <a:off x="7858148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Rectangle 23"/>
          <p:cNvSpPr/>
          <p:nvPr/>
        </p:nvSpPr>
        <p:spPr>
          <a:xfrm>
            <a:off x="8429652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Rectangle 24"/>
          <p:cNvSpPr/>
          <p:nvPr/>
        </p:nvSpPr>
        <p:spPr>
          <a:xfrm>
            <a:off x="8143900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Rectangle 25"/>
          <p:cNvSpPr/>
          <p:nvPr/>
        </p:nvSpPr>
        <p:spPr>
          <a:xfrm>
            <a:off x="8143900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Rectangle 26"/>
          <p:cNvSpPr/>
          <p:nvPr/>
        </p:nvSpPr>
        <p:spPr>
          <a:xfrm>
            <a:off x="7572396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Rectangle 29"/>
          <p:cNvSpPr/>
          <p:nvPr/>
        </p:nvSpPr>
        <p:spPr>
          <a:xfrm>
            <a:off x="7858148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Rectangle 30"/>
          <p:cNvSpPr/>
          <p:nvPr/>
        </p:nvSpPr>
        <p:spPr>
          <a:xfrm>
            <a:off x="8429652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Rectangle 32"/>
          <p:cNvSpPr/>
          <p:nvPr/>
        </p:nvSpPr>
        <p:spPr>
          <a:xfrm>
            <a:off x="8143900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Rectangle 36"/>
          <p:cNvSpPr/>
          <p:nvPr/>
        </p:nvSpPr>
        <p:spPr>
          <a:xfrm>
            <a:off x="7286644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4214818"/>
            <a:ext cx="5718048" cy="977486"/>
          </a:xfrm>
        </p:spPr>
        <p:txBody>
          <a:bodyPr lIns="82296" tIns="45720" bIns="0" anchor="t"/>
          <a:lstStyle>
            <a:lvl1pPr marL="374904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366404"/>
            <a:ext cx="8156448" cy="777240"/>
          </a:xfrm>
        </p:spPr>
        <p:txBody>
          <a:bodyPr tIns="64008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buNone/>
              <a:defRPr sz="3800" b="1" cap="none" spc="0" baseline="0">
                <a:ln/>
                <a:solidFill>
                  <a:schemeClr val="tx2">
                    <a:lumMod val="75000"/>
                  </a:schemeClr>
                </a:solidFill>
                <a:effectLst/>
              </a:defRPr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714348" y="5277543"/>
            <a:ext cx="750099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2528878" cy="1162050"/>
          </a:xfrm>
        </p:spPr>
        <p:txBody>
          <a:bodyPr anchor="ctr"/>
          <a:lstStyle>
            <a:lvl1pPr algn="l">
              <a:buNone/>
              <a:defRPr sz="2000" b="0"/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28878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285728"/>
            <a:ext cx="5486400" cy="57213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914400" y="4941829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357166"/>
            <a:ext cx="6858048" cy="4286280"/>
          </a:xfrm>
          <a:noFill/>
          <a:ln w="12700">
            <a:noFill/>
          </a:ln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cs-CZ" altLang="ja-JP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914400" y="5643578"/>
            <a:ext cx="6858000" cy="428628"/>
          </a:xfrm>
        </p:spPr>
        <p:txBody>
          <a:bodyPr>
            <a:normAutofit/>
          </a:bodyPr>
          <a:lstStyle>
            <a:lvl1pPr marL="27432" indent="0">
              <a:spcBef>
                <a:spcPts val="0"/>
              </a:spcBef>
              <a:buNone/>
              <a:defRPr sz="11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-1"/>
            <a:ext cx="214282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571612"/>
            <a:ext cx="7772400" cy="4783948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21461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21461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21461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-3293075" y="3429000"/>
            <a:ext cx="6858000" cy="1588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-3243408" y="3428230"/>
            <a:ext cx="6858000" cy="1588"/>
          </a:xfrm>
          <a:prstGeom prst="line">
            <a:avLst/>
          </a:prstGeom>
          <a:ln w="12700">
            <a:solidFill>
              <a:schemeClr val="bg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3185349" y="3428230"/>
            <a:ext cx="6858000" cy="1588"/>
          </a:xfrm>
          <a:prstGeom prst="line">
            <a:avLst/>
          </a:prstGeom>
          <a:ln w="3175">
            <a:solidFill>
              <a:schemeClr val="tx1"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699724" y="3428182"/>
            <a:ext cx="6858000" cy="1588"/>
          </a:xfrm>
          <a:prstGeom prst="line">
            <a:avLst/>
          </a:prstGeom>
          <a:ln w="28575">
            <a:solidFill>
              <a:schemeClr val="tx1"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b="1" kern="1200" cap="none" spc="0" baseline="0">
          <a:ln/>
          <a:gradFill>
            <a:gsLst>
              <a:gs pos="0">
                <a:schemeClr val="tx2">
                  <a:lumMod val="90000"/>
                </a:schemeClr>
              </a:gs>
              <a:gs pos="50000">
                <a:schemeClr val="tx2">
                  <a:lumMod val="50000"/>
                </a:schemeClr>
              </a:gs>
              <a:gs pos="100000">
                <a:schemeClr val="tx2">
                  <a:lumMod val="2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accent2">
            <a:lumMod val="75000"/>
          </a:schemeClr>
        </a:buClr>
        <a:buSzPct val="85000"/>
        <a:buFont typeface="Wingdings 2" pitchFamily="18" charset="2"/>
        <a:buChar char="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80000"/>
        <a:buFont typeface="Wingdings" pitchFamily="2" charset="2"/>
        <a:buChar char="l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>
            <a:lumMod val="40000"/>
            <a:lumOff val="60000"/>
          </a:schemeClr>
        </a:buClr>
        <a:buSzPct val="65000"/>
        <a:buFont typeface="Wingdings 2" pitchFamily="18" charset="2"/>
        <a:buChar char="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2">
            <a:lumMod val="20000"/>
            <a:lumOff val="80000"/>
          </a:schemeClr>
        </a:buClr>
        <a:buSzPct val="100000"/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2">
            <a:lumMod val="75000"/>
          </a:schemeClr>
        </a:buClr>
        <a:buSzPct val="50000"/>
        <a:buFont typeface="Wingdings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92696"/>
            <a:ext cx="6081712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325740" y="3210381"/>
            <a:ext cx="2813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KREVNÍ OBĚH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45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TEPENNÉ KRVÁCENÍ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Vzniká tehdy, jsou-li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poškozené tepny</a:t>
            </a:r>
          </a:p>
          <a:p>
            <a:r>
              <a:rPr lang="cs-CZ" sz="2400" dirty="0" smtClean="0"/>
              <a:t>Toto krvácení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ohrožuje život </a:t>
            </a:r>
            <a:r>
              <a:rPr lang="cs-CZ" sz="2400" dirty="0" smtClean="0"/>
              <a:t>postiženého</a:t>
            </a:r>
          </a:p>
          <a:p>
            <a:r>
              <a:rPr lang="cs-CZ" sz="2400" dirty="0" smtClean="0"/>
              <a:t>Z rány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vystřikuje jasně červená krev</a:t>
            </a:r>
          </a:p>
          <a:p>
            <a:r>
              <a:rPr lang="cs-CZ" sz="2400" dirty="0" smtClean="0"/>
              <a:t>Zachránce musí jednat rychle,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postiženému jde o život</a:t>
            </a:r>
          </a:p>
          <a:p>
            <a:r>
              <a:rPr lang="cs-CZ" sz="2400" dirty="0" smtClean="0"/>
              <a:t>Z tepny se vykrvácí poměrně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rychle</a:t>
            </a:r>
          </a:p>
          <a:p>
            <a:r>
              <a:rPr lang="cs-CZ" sz="2400" dirty="0" smtClean="0"/>
              <a:t>Krvácení zastavíme přiložením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tlakového obvazu</a:t>
            </a:r>
          </a:p>
          <a:p>
            <a:r>
              <a:rPr lang="cs-CZ" sz="2400" dirty="0" smtClean="0"/>
              <a:t>Pokud tlakový obvaz krvácení nezastaví, musíme přiložit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škrtidlo</a:t>
            </a:r>
          </a:p>
          <a:p>
            <a:r>
              <a:rPr lang="cs-CZ" sz="2400" dirty="0" smtClean="0"/>
              <a:t>Tepenné krvácení se dá zastavit také tlakem na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tlakové body</a:t>
            </a:r>
          </a:p>
          <a:p>
            <a:r>
              <a:rPr lang="cs-CZ" sz="2400" dirty="0" smtClean="0"/>
              <a:t>V tomto případě se stlačuje tepna, která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krvácí proti kosti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Voláme záchranku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017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0"/>
            <a:ext cx="8424936" cy="279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1050" b="1" dirty="0"/>
              <a:t>Použitá literatura a zdroj obrázků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050" dirty="0"/>
              <a:t>Kroulíková, Kroulík: Přírodopis pro osmý ročník zvláštní škol y, SEPTIMA 1995, 93 stran.</a:t>
            </a:r>
          </a:p>
          <a:p>
            <a:endParaRPr lang="cs-CZ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cs-CZ" sz="1050" dirty="0"/>
              <a:t>http://images.google.com/imgres?q=krevn%C3%AD+ob%C4%9Bh&amp;hl=cs&amp;gbv=2&amp;tbm=isch&amp;tbnid=o6MgnFaFQ8uXcM:&amp;imgrefurl=http://vyuka.zsjarose.cz/index.php%3Faction%3Dlesson_detail%26id%3D432&amp;docid=a99PUegNTBeBlM&amp;imgurl=http://</a:t>
            </a:r>
            <a:r>
              <a:rPr lang="cs-CZ" sz="1050" dirty="0" smtClean="0"/>
              <a:t>vyuka.zsjarose.cz/data/swic/lessons/663.jpg&amp;w=600&amp;h=814&amp;ei=6d3iT9-vC4qf-wbWxrjMAw&amp;zoom=1&amp;iact=hc&amp;vpx=366&amp;vpy=320&amp;dur=63&amp;hovh=262&amp;hovw=193&amp;tx=113&amp;ty=126&amp;sig=112200490171592005610&amp;page=1&amp;tbnh=149&amp;tbnw=110&amp;start=0&amp;ndsp=26&amp;ved=1t:429,r:10,s:0,i:155&amp;biw=1440&amp;bih=717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050" dirty="0" smtClean="0"/>
          </a:p>
          <a:p>
            <a:pPr marL="171450" indent="-171450">
              <a:buFont typeface="Arial" pitchFamily="34" charset="0"/>
              <a:buChar char="•"/>
            </a:pPr>
            <a:endParaRPr lang="cs-CZ" sz="105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050" dirty="0"/>
              <a:t>http://images.google.com/imgres?q=%C5%99ezn%C3%A1+r%C3%A1na&amp;hl=cs&amp;gbv=2&amp;tbm=isch&amp;tbnid=lTm3gYCwqlQJXM:&amp;imgrefurl=http://ppp.zshk.cz/media.aspx%3Fid%3DFko202%26TB_iframe%3Dtrue%26height%3D750%26width%3D820&amp;docid=3ib6-nkmcvouAM&amp;imgurl=http://</a:t>
            </a:r>
            <a:r>
              <a:rPr lang="cs-CZ" sz="1050" dirty="0" smtClean="0"/>
              <a:t>ppp.zshk.cz/media/Fko202.jpg&amp;w=800&amp;h=600&amp;ei=2d7iT5G2JI6a-wb8kMS9Aw&amp;zoom=1&amp;iact=hc&amp;vpx=677&amp;vpy=161&amp;dur=172&amp;hovh=194&amp;hovw=259&amp;tx=186&amp;ty=122&amp;sig=112200490171592005610&amp;page=1&amp;tbnh=162&amp;tbnw=258&amp;start=0&amp;ndsp=16&amp;ved=1t:429,r:2,s:0,i:77&amp;biw=1440&amp;bih=717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050" dirty="0"/>
          </a:p>
        </p:txBody>
      </p:sp>
      <p:sp>
        <p:nvSpPr>
          <p:cNvPr id="3" name="Obdélník 2"/>
          <p:cNvSpPr/>
          <p:nvPr/>
        </p:nvSpPr>
        <p:spPr>
          <a:xfrm>
            <a:off x="539552" y="3304835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1050" dirty="0"/>
              <a:t>http://images.google.com/imgres?q=krv%C3%A1cen%C3%AD+z+nosu&amp;hl=cs&amp;gbv=2&amp;tbm=isch&amp;tbnid=bqgWA0RlTaZwaM:&amp;imgrefurl=http://zena-in.cz/clanek/cervena-bambule/kategorie/zdravi&amp;docid=prwkLGneyTojdM&amp;imgurl=http://</a:t>
            </a:r>
            <a:r>
              <a:rPr lang="cs-CZ" sz="1050" dirty="0" smtClean="0"/>
              <a:t>www.zena-in.cz/images/clankygalerie/foto_nahled_25117.jpg&amp;w=249&amp;h=249&amp;ei=Mt_iT6i5OdCp-gab5aTOAw&amp;zoom=1&amp;biw=1440&amp;bih=717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05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cs-CZ" sz="1050" dirty="0"/>
              <a:t>http://images.google.com/imgres?q=%C5%99ezn%C3%A1+r%C3%A1na&amp;hl=cs&amp;gbv=2&amp;tbm=isch&amp;tbnid=tNqlGpZz7Wdr1M:&amp;imgrefurl=http://ppp.zshk.cz/vyuka/zilni-krvaceni.aspx&amp;docid=8ZdjBAAJIXWy7M&amp;imgurl=http://</a:t>
            </a:r>
            <a:r>
              <a:rPr lang="cs-CZ" sz="1050" dirty="0" smtClean="0"/>
              <a:t>ppp.zshk.cz/media/Fsp653.gif&amp;w=160&amp;h=120&amp;ei=ed_iT_OTJI70-gbHsInNAw&amp;zoom=1&amp;iact=hc&amp;vpx=589&amp;vpy=454&amp;dur=109&amp;hovh=96&amp;hovw=128&amp;tx=102&amp;ty=49&amp;sig=112200490171592005610&amp;page=2&amp;tbnh=96&amp;tbnw=128&amp;start=16&amp;ndsp=24&amp;ved=1t:429,r:2,s:16,i:130&amp;biw=1440&amp;bih=717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050" dirty="0"/>
          </a:p>
          <a:p>
            <a:pPr marL="171450" indent="-171450">
              <a:buFont typeface="Arial" pitchFamily="34" charset="0"/>
              <a:buChar char="•"/>
            </a:pPr>
            <a:endParaRPr lang="cs-CZ" sz="105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050" dirty="0"/>
              <a:t>http://images.google.com/imgres?q=tlakov%C3%BD+obvaz&amp;hl=cs&amp;gbv=2&amp;tbm=isch&amp;tbnid=yHPtMSTu6P_oUM:&amp;imgrefurl=https://eforms.zpmvcr.cz/jforum/posts/list/35.page&amp;docid=0Dkegh9RWJuIcM&amp;imgurl=http://standa.vojta.sweb.cz/poradce/strip_krvaceni2.jpg&amp;w=770&amp;h=167&amp;ei=qd_iT4ezC8ON-waInqinAw&amp;zoom=1&amp;iact=hc&amp;vpx=911&amp;vpy=385&amp;dur=156&amp;hovh=104&amp;hovw=483&amp;tx=368&amp;ty=69&amp;sig=112200490171592005610&amp;page=2&amp;tbnh=52&amp;tbnw=238&amp;start=18&amp;ndsp=24&amp;ved=1t:429,r:23,s:18,i:202&amp;biw=1440&amp;bih=717</a:t>
            </a:r>
          </a:p>
        </p:txBody>
      </p:sp>
    </p:spTree>
    <p:extLst>
      <p:ext uri="{BB962C8B-B14F-4D97-AF65-F5344CB8AC3E}">
        <p14:creationId xmlns:p14="http://schemas.microsoft.com/office/powerpoint/2010/main" val="31535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KREVNÍ OBĚH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Krevní oběh dělíme na:</a:t>
            </a:r>
          </a:p>
          <a:p>
            <a:r>
              <a:rPr lang="cs-CZ" sz="2400" dirty="0" smtClean="0"/>
              <a:t>1.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malý krevní oběh </a:t>
            </a:r>
            <a:r>
              <a:rPr lang="cs-CZ" sz="2400" dirty="0" smtClean="0"/>
              <a:t>– nazývá se také </a:t>
            </a:r>
            <a:r>
              <a:rPr lang="cs-CZ" sz="2400" b="1" dirty="0" smtClean="0"/>
              <a:t>PLICNÍ. </a:t>
            </a:r>
          </a:p>
          <a:p>
            <a:r>
              <a:rPr lang="cs-CZ" sz="2400" dirty="0" smtClean="0"/>
              <a:t>- plicní tepna odvádí </a:t>
            </a:r>
            <a:r>
              <a:rPr lang="cs-CZ" sz="2400" b="1" dirty="0" smtClean="0"/>
              <a:t>OKYSLIČENOU</a:t>
            </a:r>
            <a:r>
              <a:rPr lang="cs-CZ" sz="2400" dirty="0" smtClean="0"/>
              <a:t> krev z pravé komory do plic</a:t>
            </a:r>
          </a:p>
          <a:p>
            <a:r>
              <a:rPr lang="cs-CZ" sz="2400" dirty="0" smtClean="0"/>
              <a:t>- v plicích se krev okysličuje</a:t>
            </a: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velký krevní oběh </a:t>
            </a:r>
            <a:r>
              <a:rPr lang="cs-CZ" sz="2400" dirty="0" smtClean="0"/>
              <a:t>– nazývá  se </a:t>
            </a:r>
            <a:r>
              <a:rPr lang="cs-CZ" sz="2400" b="1" dirty="0" smtClean="0"/>
              <a:t>TĚLNÍ</a:t>
            </a:r>
          </a:p>
          <a:p>
            <a:r>
              <a:rPr lang="cs-CZ" sz="2400" dirty="0" smtClean="0"/>
              <a:t>- srdečnice  vystupující z levé komory rozvádí okysličenou krev do celého těla.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Odkysličená</a:t>
            </a:r>
            <a:r>
              <a:rPr lang="cs-CZ" sz="2400" dirty="0" smtClean="0"/>
              <a:t> krev je sbírána velkými </a:t>
            </a:r>
            <a:r>
              <a:rPr lang="cs-CZ" sz="2400" b="1" dirty="0" smtClean="0"/>
              <a:t>žilami horní a dolní dutou </a:t>
            </a:r>
            <a:r>
              <a:rPr lang="cs-CZ" sz="2400" dirty="0" smtClean="0"/>
              <a:t>žilou a vedena do plic, kde se okysličuje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723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ZDE VIDÍŠ SCHEMA KREVNÍ OBĚHU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5" name="Obdélníkový popisek 4"/>
          <p:cNvSpPr/>
          <p:nvPr/>
        </p:nvSpPr>
        <p:spPr>
          <a:xfrm>
            <a:off x="4716016" y="4601854"/>
            <a:ext cx="3960440" cy="612648"/>
          </a:xfrm>
          <a:prstGeom prst="wedgeRectCallout">
            <a:avLst>
              <a:gd name="adj1" fmla="val -111338"/>
              <a:gd name="adj2" fmla="val -2301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ZDE VIDÍŠ VĚTVENÍ AORTY A ROZVOD KRVE DO TĚLA</a:t>
            </a:r>
            <a:endParaRPr lang="cs-CZ" b="1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00808"/>
            <a:ext cx="3672408" cy="4985341"/>
          </a:xfrm>
        </p:spPr>
      </p:pic>
    </p:spTree>
    <p:extLst>
      <p:ext uri="{BB962C8B-B14F-4D97-AF65-F5344CB8AC3E}">
        <p14:creationId xmlns:p14="http://schemas.microsoft.com/office/powerpoint/2010/main" val="31483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PRVNÍ POMOC PŘI PORUCHÁCH OBĚHOVÉ SOUSTAVY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pomoc je nejčastěji poskytována při náhlých poruchách krevního oběhu a při poraněních, při kterých hrozí vykrvácení</a:t>
            </a: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ZÁSTAVA SRDCE</a:t>
            </a:r>
          </a:p>
          <a:p>
            <a:r>
              <a:rPr lang="cs-CZ" sz="2400" dirty="0" smtClean="0"/>
              <a:t>- zástava srdce je vždy spojena i se zástavou  dechu</a:t>
            </a:r>
          </a:p>
          <a:p>
            <a:r>
              <a:rPr lang="cs-CZ" sz="2400" dirty="0" smtClean="0"/>
              <a:t>Postup při první pomoci musí být velmi rychlý</a:t>
            </a:r>
          </a:p>
          <a:p>
            <a:r>
              <a:rPr lang="cs-CZ" sz="2400" dirty="0" smtClean="0"/>
              <a:t>Oběh okysličené krve musí být obnoven </a:t>
            </a:r>
            <a:r>
              <a:rPr lang="cs-CZ" sz="2400" b="1" dirty="0" smtClean="0"/>
              <a:t>nejpozději do 4 minut od zástavy</a:t>
            </a:r>
          </a:p>
          <a:p>
            <a:r>
              <a:rPr lang="cs-CZ" sz="2400" dirty="0" smtClean="0"/>
              <a:t>Dobře provedená první pomoc může postiženému </a:t>
            </a:r>
            <a:r>
              <a:rPr lang="cs-CZ" sz="2400" dirty="0" smtClean="0">
                <a:solidFill>
                  <a:srgbClr val="FF0000"/>
                </a:solidFill>
              </a:rPr>
              <a:t>zachránit život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66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Nejúčinnější pomocí při zástavě srdce je:</a:t>
            </a: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MASÁŽ SRDCE</a:t>
            </a:r>
          </a:p>
          <a:p>
            <a:r>
              <a:rPr lang="cs-CZ" sz="2400" dirty="0" smtClean="0"/>
              <a:t>Postižený musí ležet na pevné podložce</a:t>
            </a:r>
          </a:p>
          <a:p>
            <a:r>
              <a:rPr lang="cs-CZ" sz="2400" dirty="0" smtClean="0"/>
              <a:t>Vyhmatáme správné místo na hrudníku</a:t>
            </a:r>
          </a:p>
          <a:p>
            <a:r>
              <a:rPr lang="cs-CZ" sz="2400" dirty="0" smtClean="0"/>
              <a:t>Toto místo je na spodní části hrudní kosti</a:t>
            </a:r>
          </a:p>
          <a:p>
            <a:r>
              <a:rPr lang="cs-CZ" sz="2400" dirty="0" smtClean="0"/>
              <a:t>Přiložíme na hřbet jedné ruky dlaň ruky druhé a hrudník silně stlačujeme a povolujeme</a:t>
            </a:r>
          </a:p>
          <a:p>
            <a:r>
              <a:rPr lang="cs-CZ" sz="2400" dirty="0" smtClean="0"/>
              <a:t>Účelem masáže je naplňovat a vyprazdňovat srdce krví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930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PRVNÍ POMOC PŘI PORUCHÁCH OBĚHOVÉ SOUSTAVY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DÝCHÁNÍ Z PLIC DO PLIC</a:t>
            </a:r>
          </a:p>
          <a:p>
            <a:r>
              <a:rPr lang="cs-CZ" sz="2400" dirty="0" smtClean="0"/>
              <a:t>Důležitý je záklon hlavy a ucpání nosu</a:t>
            </a:r>
          </a:p>
          <a:p>
            <a:r>
              <a:rPr lang="cs-CZ" sz="2400" dirty="0" smtClean="0"/>
              <a:t>Pokud bychom nos nechali volný, vdechnutý vzduch by jím unikl a do plic by se vůbec nedostal</a:t>
            </a:r>
          </a:p>
          <a:p>
            <a:r>
              <a:rPr lang="cs-CZ" sz="2400" dirty="0" smtClean="0"/>
              <a:t>Vdechů by mělo být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– 15 za minutu</a:t>
            </a: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 stlačení a vdechů je 30:2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914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PRVNÍ POMOC PŘI PORUCHÁCH OBĚHOVÉ SOUSTAVY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KRVÁCENÍ</a:t>
            </a:r>
          </a:p>
          <a:p>
            <a:r>
              <a:rPr lang="cs-CZ" sz="2400" dirty="0" smtClean="0"/>
              <a:t>- podle toho, jak je hluboké a jaké cévy zasahuje dělíme krvácení na: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vlásečnicové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žilní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tepenné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034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VLÁSEČNICOVÉ KRVÁCENÍ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Jsou to drobná poranění – odřeniny, řezné rány, krvácení z nosu apod.</a:t>
            </a:r>
          </a:p>
          <a:p>
            <a:r>
              <a:rPr lang="cs-CZ" sz="2400" dirty="0" smtClean="0"/>
              <a:t>Porušeny jsou nejmenší krevní cévy –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vlásečnice</a:t>
            </a:r>
          </a:p>
          <a:p>
            <a:r>
              <a:rPr lang="cs-CZ" sz="2400" dirty="0" smtClean="0"/>
              <a:t>Krvácení bývá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plynulé</a:t>
            </a:r>
          </a:p>
          <a:p>
            <a:r>
              <a:rPr lang="cs-CZ" sz="2400" dirty="0" smtClean="0"/>
              <a:t>Ustává samo, nebo po lehkém tlaku na postižené místo</a:t>
            </a:r>
          </a:p>
          <a:p>
            <a:r>
              <a:rPr lang="cs-CZ" sz="2400" dirty="0" smtClean="0"/>
              <a:t>Ošetříme desinfekcí a přiložením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sterilního obvazu, či náplasti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348020"/>
            <a:ext cx="1895475" cy="1895475"/>
          </a:xfrm>
          <a:prstGeom prst="rect">
            <a:avLst/>
          </a:prstGeom>
        </p:spPr>
      </p:pic>
      <p:sp>
        <p:nvSpPr>
          <p:cNvPr id="6" name="Šipka doleva 5"/>
          <p:cNvSpPr/>
          <p:nvPr/>
        </p:nvSpPr>
        <p:spPr>
          <a:xfrm>
            <a:off x="2915816" y="4618274"/>
            <a:ext cx="2592288" cy="6743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Drobná řezná rána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429989" y="5594821"/>
            <a:ext cx="1914512" cy="648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Krvácení z nosu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49" y="4671011"/>
            <a:ext cx="2466667" cy="18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60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ŽILNÍ KRVÁCENÍ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Vzniká při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poranění žil</a:t>
            </a:r>
          </a:p>
          <a:p>
            <a:r>
              <a:rPr lang="cs-CZ" sz="2400" dirty="0" smtClean="0"/>
              <a:t>Z rány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vytéká tmavá krev a to plynule</a:t>
            </a:r>
          </a:p>
          <a:p>
            <a:r>
              <a:rPr lang="cs-CZ" sz="2400" dirty="0" smtClean="0"/>
              <a:t>Při tomto krvácení už může nastat větší ztráta </a:t>
            </a:r>
          </a:p>
          <a:p>
            <a:r>
              <a:rPr lang="cs-CZ" sz="2400" dirty="0" smtClean="0"/>
              <a:t>Toto krvácení zastavíme přiložením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tlakového obvazu</a:t>
            </a:r>
          </a:p>
          <a:p>
            <a:r>
              <a:rPr lang="cs-CZ" sz="2400" dirty="0" smtClean="0"/>
              <a:t>Postiženého transportujeme do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nemocnice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39" y="4362409"/>
            <a:ext cx="2466975" cy="18478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5013176"/>
            <a:ext cx="4600575" cy="124589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979524" y="4499828"/>
            <a:ext cx="3478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PŘILOŽENÍ TLAKOVÉHO OBVAZU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94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ilight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Twilight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0" t="100000" r="5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0" t="100000" r="50000" b="10000"/>
          </a:path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0000"/>
                <a:satMod val="200000"/>
              </a:schemeClr>
            </a:duotone>
          </a:blip>
          <a:tile tx="0" ty="0" sx="120000" sy="12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stmívání</Template>
  <TotalTime>133</TotalTime>
  <Words>520</Words>
  <Application>Microsoft Office PowerPoint</Application>
  <PresentationFormat>Předvádění na obrazovce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Twilight</vt:lpstr>
      <vt:lpstr>Prezentace aplikace PowerPoint</vt:lpstr>
      <vt:lpstr>KREVNÍ OBĚH</vt:lpstr>
      <vt:lpstr>ZDE VIDÍŠ SCHEMA KREVNÍ OBĚHU</vt:lpstr>
      <vt:lpstr>PRVNÍ POMOC PŘI PORUCHÁCH OBĚHOVÉ SOUSTAVY</vt:lpstr>
      <vt:lpstr>Prezentace aplikace PowerPoint</vt:lpstr>
      <vt:lpstr>PRVNÍ POMOC PŘI PORUCHÁCH OBĚHOVÉ SOUSTAVY</vt:lpstr>
      <vt:lpstr>PRVNÍ POMOC PŘI PORUCHÁCH OBĚHOVÉ SOUSTAVY</vt:lpstr>
      <vt:lpstr>VLÁSEČNICOVÉ KRVÁCENÍ</vt:lpstr>
      <vt:lpstr>ŽILNÍ KRVÁCENÍ</vt:lpstr>
      <vt:lpstr>TEPENNÉ KRVÁCENÍ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</dc:creator>
  <cp:lastModifiedBy>Iva</cp:lastModifiedBy>
  <cp:revision>17</cp:revision>
  <dcterms:created xsi:type="dcterms:W3CDTF">2011-08-07T15:52:01Z</dcterms:created>
  <dcterms:modified xsi:type="dcterms:W3CDTF">2020-05-01T16:42:39Z</dcterms:modified>
</cp:coreProperties>
</file>