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5B073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6" d="100"/>
          <a:sy n="76" d="100"/>
        </p:scale>
        <p:origin x="-1200" y="27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cs-CZ" smtClean="0"/>
              <a:t>Kliknutím lze upravit styl.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A14EDB-62FB-46B2-8986-849E9EA4631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A8C974-68A6-4666-AEEC-4BED13D628FD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gif"/><Relationship Id="rId7" Type="http://schemas.openxmlformats.org/officeDocument/2006/relationships/image" Target="../media/image11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gif"/><Relationship Id="rId9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10" Type="http://schemas.openxmlformats.org/officeDocument/2006/relationships/image" Target="../media/image23.jpeg"/><Relationship Id="rId4" Type="http://schemas.openxmlformats.org/officeDocument/2006/relationships/image" Target="../media/image17.jpg"/><Relationship Id="rId9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7" Type="http://schemas.openxmlformats.org/officeDocument/2006/relationships/image" Target="../media/image29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025201" y="2967335"/>
            <a:ext cx="70936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Preventivní lékařská péče</a:t>
            </a:r>
            <a:endParaRPr lang="cs-CZ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76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12635" y="2708920"/>
            <a:ext cx="8160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0066"/>
                </a:solidFill>
              </a:rPr>
              <a:t>Všechny preventivní prohlídky jsou hrazeny zdravotní pojišťovnou. </a:t>
            </a:r>
            <a:endParaRPr lang="cs-CZ" sz="3600" b="1" dirty="0">
              <a:solidFill>
                <a:srgbClr val="FF0066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2635" y="1412776"/>
            <a:ext cx="857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Kolik platíme za provedení preventivní prohlídky?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11161" y="90872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FF0066"/>
                </a:solidFill>
              </a:rPr>
              <a:t>U které zdravotní pojišťovny jste pojištěni?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242" y="3847082"/>
            <a:ext cx="2181225" cy="7048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234" y="3723257"/>
            <a:ext cx="2095500" cy="9525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95" y="3704188"/>
            <a:ext cx="2400278" cy="10746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000">
            <a:off x="6803933" y="1905647"/>
            <a:ext cx="1788658" cy="7989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7136">
            <a:off x="563408" y="2021669"/>
            <a:ext cx="1443038" cy="8572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1" y="5471962"/>
            <a:ext cx="1854687" cy="74187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067" y="5380243"/>
            <a:ext cx="1111459" cy="83359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048" y="5510369"/>
            <a:ext cx="2293372" cy="573343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123728" y="2564904"/>
            <a:ext cx="5078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Které pojišťovny ještě znáte ?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6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26876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FF0066"/>
                </a:solidFill>
              </a:rPr>
              <a:t>Co je nutné u každého lékaře předložit?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59632" y="299695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7030A0"/>
                </a:solidFill>
              </a:rPr>
              <a:t>PRŮKAZ POJIŠTĚNCE</a:t>
            </a:r>
            <a:endParaRPr lang="cs-CZ" sz="4000" b="1" dirty="0">
              <a:solidFill>
                <a:srgbClr val="7030A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4221088"/>
            <a:ext cx="285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41" y="1953123"/>
            <a:ext cx="2088232" cy="131765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57" y="4942868"/>
            <a:ext cx="1625600" cy="12573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207" y="3347605"/>
            <a:ext cx="2124236" cy="143529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22" y="3455653"/>
            <a:ext cx="1625600" cy="1219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083" y="3455653"/>
            <a:ext cx="2368455" cy="145816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083" y="1932651"/>
            <a:ext cx="2389244" cy="131039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083" y="4942868"/>
            <a:ext cx="2416190" cy="127589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97" y="5077574"/>
            <a:ext cx="2050546" cy="1181381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043608" y="548680"/>
            <a:ext cx="6622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66"/>
                </a:solidFill>
              </a:rPr>
              <a:t>Umíš pojmenovat tyto lékaře? Co vyšetřují?</a:t>
            </a:r>
            <a:endParaRPr lang="cs-CZ" sz="3200" b="1" dirty="0">
              <a:solidFill>
                <a:srgbClr val="FF0066"/>
              </a:solidFill>
            </a:endParaRPr>
          </a:p>
        </p:txBody>
      </p:sp>
      <p:pic>
        <p:nvPicPr>
          <p:cNvPr id="1026" name="Picture 2" descr="C:\Users\Balonová\AppData\Local\Microsoft\Windows\Temporary Internet Files\Content.IE5\6LBDUOG7\MP900408972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69" y="1705407"/>
            <a:ext cx="1572253" cy="157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95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82" y="2961134"/>
            <a:ext cx="1805844" cy="158191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146" y="2342381"/>
            <a:ext cx="2114550" cy="17621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7" y="2348880"/>
            <a:ext cx="1755626" cy="175562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000" y="5138631"/>
            <a:ext cx="1831826" cy="129698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7" y="4770490"/>
            <a:ext cx="1656184" cy="1656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484" y="4981575"/>
            <a:ext cx="2047875" cy="187642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67545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NYNÍ NĚJAKÉ ANIMACE PRO VAŠE POBAVENÍ</a:t>
            </a:r>
            <a:endParaRPr lang="cs-CZ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242088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66"/>
                </a:solidFill>
              </a:rPr>
              <a:t>Lépe je nemocem předcházet, než je zdlouhavě a draze léčit.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1182830"/>
            <a:ext cx="643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7030A0"/>
                </a:solidFill>
              </a:rPr>
              <a:t>PAMATUJME SI !!!</a:t>
            </a:r>
            <a:endParaRPr lang="cs-CZ" sz="3600" b="1" dirty="0">
              <a:solidFill>
                <a:srgbClr val="7030A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933056"/>
            <a:ext cx="2015502" cy="204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3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3563" y="386104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Proč chodíme na preventivní lékařské prohlídky?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7579" y="256490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66"/>
                </a:solidFill>
              </a:rPr>
              <a:t>„Preventivní lékařská péče“ </a:t>
            </a:r>
            <a:r>
              <a:rPr lang="cs-CZ" sz="2800" dirty="0" smtClean="0">
                <a:solidFill>
                  <a:srgbClr val="002060"/>
                </a:solidFill>
              </a:rPr>
              <a:t>?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37619" y="16479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Co to znamená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0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268760"/>
            <a:ext cx="7444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66"/>
                </a:solidFill>
              </a:rPr>
              <a:t>Cíle preventivní lékařské prohlídky: </a:t>
            </a:r>
            <a:endParaRPr lang="cs-CZ" sz="3200" dirty="0">
              <a:solidFill>
                <a:srgbClr val="FF0066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2276872"/>
            <a:ext cx="786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66"/>
              </a:buClr>
              <a:buFont typeface="Wingdings" pitchFamily="2" charset="2"/>
              <a:buChar char="q"/>
            </a:pPr>
            <a:r>
              <a:rPr lang="cs-CZ" sz="2400" dirty="0" smtClean="0"/>
              <a:t>     </a:t>
            </a:r>
            <a:r>
              <a:rPr lang="cs-CZ" sz="2400" dirty="0">
                <a:solidFill>
                  <a:srgbClr val="002060"/>
                </a:solidFill>
              </a:rPr>
              <a:t>p</a:t>
            </a:r>
            <a:r>
              <a:rPr lang="cs-CZ" sz="2400" dirty="0" smtClean="0">
                <a:solidFill>
                  <a:srgbClr val="002060"/>
                </a:solidFill>
              </a:rPr>
              <a:t>ředcházení nemocem, chorobám, epidemiím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3967" y="3126159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66"/>
              </a:buClr>
              <a:buFont typeface="Wingdings" pitchFamily="2" charset="2"/>
              <a:buChar char="q"/>
            </a:pPr>
            <a:r>
              <a:rPr lang="cs-CZ" sz="2400" dirty="0" smtClean="0"/>
              <a:t>     </a:t>
            </a:r>
            <a:r>
              <a:rPr lang="cs-CZ" sz="2400" dirty="0" smtClean="0">
                <a:solidFill>
                  <a:srgbClr val="002060"/>
                </a:solidFill>
              </a:rPr>
              <a:t>včasné odhalení nemocí 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9129" y="4015664"/>
            <a:ext cx="3926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66"/>
              </a:buClr>
              <a:buFont typeface="Wingdings" pitchFamily="2" charset="2"/>
              <a:buChar char="q"/>
            </a:pPr>
            <a:r>
              <a:rPr lang="cs-CZ" sz="2400" dirty="0" smtClean="0"/>
              <a:t>     stanovení diagnózy 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9129" y="4836593"/>
            <a:ext cx="733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66"/>
              </a:buClr>
              <a:buFont typeface="Wingdings" pitchFamily="2" charset="2"/>
              <a:buChar char="q"/>
            </a:pPr>
            <a:r>
              <a:rPr lang="cs-CZ" sz="2400" dirty="0" smtClean="0"/>
              <a:t>     doporučení dalšího postupu léčby nemoci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719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19675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66"/>
                </a:solidFill>
              </a:rPr>
              <a:t>Kdo nejčastěji provádí preventivní prohlídky?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364502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Kam chodíš na preventivní prohlídky Ty?</a:t>
            </a:r>
            <a:endParaRPr lang="cs-CZ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18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11281" y="841067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Dětský lékař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916832"/>
            <a:ext cx="8297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Vzpomeň si, co všechno kontroluje lékař při preventivní prohlídce.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4961" y="3284984"/>
            <a:ext cx="3623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zjištění váhy a výšky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63100" y="3820398"/>
            <a:ext cx="5005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/>
              <a:t>m</a:t>
            </a:r>
            <a:r>
              <a:rPr lang="cs-CZ" sz="2400" dirty="0" smtClean="0"/>
              <a:t>ěření srdečního tlaku a tepové frekvence 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74961" y="4797152"/>
            <a:ext cx="3719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/>
              <a:t>v</a:t>
            </a:r>
            <a:r>
              <a:rPr lang="cs-CZ" sz="2400" dirty="0" smtClean="0"/>
              <a:t>yšetření krve a moči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65019" y="5430415"/>
            <a:ext cx="6106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kontrola stavby těla, zakřivení páteře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36096" y="841067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Pediatr</a:t>
            </a:r>
            <a:endParaRPr lang="cs-CZ" sz="3200" b="1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097968"/>
            <a:ext cx="1758459" cy="193001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244511" y="671789"/>
            <a:ext cx="599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>
                <a:solidFill>
                  <a:srgbClr val="FF0066"/>
                </a:solidFill>
              </a:rPr>
              <a:t>=</a:t>
            </a:r>
            <a:endParaRPr lang="cs-CZ" sz="5400" b="1" dirty="0">
              <a:solidFill>
                <a:srgbClr val="FF0066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603" y="469726"/>
            <a:ext cx="1675336" cy="167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3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11" grpId="0"/>
      <p:bldP spid="1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880458"/>
            <a:ext cx="2395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Oční lékař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7656" y="2744794"/>
            <a:ext cx="526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Měření zraku a zrakové ostrosti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4416" y="3429000"/>
            <a:ext cx="3611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Určuje počet dioptrií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4416" y="4077072"/>
            <a:ext cx="4785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Předepisuje recepty na brýle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72458" y="4821252"/>
            <a:ext cx="7673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Na speciálních přístrojích vyšetřuje oční pozadí a měří nitrooční tlak, kdy může odhalit závažné onemocnění zraku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74721" y="880457"/>
            <a:ext cx="2534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Oftalmolog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309246" y="711180"/>
            <a:ext cx="599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>
                <a:solidFill>
                  <a:srgbClr val="FF0066"/>
                </a:solidFill>
              </a:rPr>
              <a:t>=</a:t>
            </a:r>
            <a:endParaRPr lang="cs-CZ" sz="5400" b="1" dirty="0">
              <a:solidFill>
                <a:srgbClr val="FF0066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351" y="1469118"/>
            <a:ext cx="2333878" cy="105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45713" y="1145649"/>
            <a:ext cx="2608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Zubní lékař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957810" y="1160795"/>
            <a:ext cx="2626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Stomatolog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13383" y="2252996"/>
            <a:ext cx="4079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Kontrola celého chrupu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13383" y="2852936"/>
            <a:ext cx="379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Zjištění zubního kazu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8031" y="3364810"/>
            <a:ext cx="3762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Oprava zubního kazu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913383" y="3859141"/>
            <a:ext cx="512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Je-li to nutné, tak trhání zubů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8031" y="4437112"/>
            <a:ext cx="647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Doporučení pro správnou ústní hygienu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85" y="5275981"/>
            <a:ext cx="6834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Prevence vzniku paradentózy-zánětu dásní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33269" y="976371"/>
            <a:ext cx="609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FF0066"/>
                </a:solidFill>
              </a:rPr>
              <a:t>=</a:t>
            </a:r>
            <a:endParaRPr lang="cs-CZ" sz="5400" b="1" dirty="0">
              <a:solidFill>
                <a:srgbClr val="FF0066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361379"/>
            <a:ext cx="1761944" cy="224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8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0"/>
                            </p:stCondLst>
                            <p:childTnLst>
                              <p:par>
                                <p:cTn id="5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69783" y="631750"/>
            <a:ext cx="243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66"/>
                </a:solidFill>
              </a:rPr>
              <a:t>Gynekolog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91921" y="1772816"/>
            <a:ext cx="853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Gynekologické vyšetření se provádí u dívek od 15-let.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3486" y="242088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Účelem je zjistit správný vývoj pohlavních orgánů, nebo jejich  odchylky.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3486" y="3251885"/>
            <a:ext cx="6118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cs-CZ" sz="2400" dirty="0" smtClean="0"/>
              <a:t>Gynekolog provádí poučení o správných hygienických návycích , pohlavním styku, antikoncepci, pohlavních chorobách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149303"/>
            <a:ext cx="2412954" cy="258395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256890" y="656194"/>
            <a:ext cx="2920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Ženský lékař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83968" y="505610"/>
            <a:ext cx="599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>
                <a:solidFill>
                  <a:srgbClr val="FF0066"/>
                </a:solidFill>
              </a:rPr>
              <a:t>=</a:t>
            </a:r>
            <a:endParaRPr lang="cs-CZ" sz="54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1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01284" y="995536"/>
            <a:ext cx="7960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66"/>
                </a:solidFill>
              </a:rPr>
              <a:t>Jak často se preventivní prohlídky uskutečňují?</a:t>
            </a:r>
            <a:endParaRPr lang="cs-CZ" sz="2400" b="1" dirty="0">
              <a:solidFill>
                <a:srgbClr val="FF0066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8304" y="1916832"/>
            <a:ext cx="220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Dětský lékař</a:t>
            </a: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0875" y="3024216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Oční lékař</a:t>
            </a: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35605" y="4149079"/>
            <a:ext cx="205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Zubní lékař</a:t>
            </a: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8305" y="5445224"/>
            <a:ext cx="1871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Gynekolog</a:t>
            </a: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821463" y="1880690"/>
            <a:ext cx="5142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 tří let věku prohlídka co dva roky, mladší děti častěji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821463" y="4056745"/>
            <a:ext cx="411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Školní děti dvakrát za rok, dospělý jednou ročně.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821463" y="3139033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Jedenkrát ročně.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21463" y="5352890"/>
            <a:ext cx="4884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Pokud nejsou potíže, tak jedenkrát ročně.</a:t>
            </a:r>
          </a:p>
          <a:p>
            <a:r>
              <a:rPr lang="cs-CZ" dirty="0" smtClean="0"/>
              <a:t>Při používání antikoncepce-co půl roku. </a:t>
            </a:r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3085582" y="1997681"/>
            <a:ext cx="453242" cy="299966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  <p:sp>
        <p:nvSpPr>
          <p:cNvPr id="14" name="Šipka doprava 13"/>
          <p:cNvSpPr/>
          <p:nvPr/>
        </p:nvSpPr>
        <p:spPr>
          <a:xfrm>
            <a:off x="3085582" y="3139033"/>
            <a:ext cx="453242" cy="299966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  <p:sp>
        <p:nvSpPr>
          <p:cNvPr id="15" name="Šipka doprava 14"/>
          <p:cNvSpPr/>
          <p:nvPr/>
        </p:nvSpPr>
        <p:spPr>
          <a:xfrm>
            <a:off x="3085582" y="4229928"/>
            <a:ext cx="453242" cy="299966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  <p:sp>
        <p:nvSpPr>
          <p:cNvPr id="16" name="Šipka doprava 15"/>
          <p:cNvSpPr/>
          <p:nvPr/>
        </p:nvSpPr>
        <p:spPr>
          <a:xfrm>
            <a:off x="3074080" y="5509251"/>
            <a:ext cx="453242" cy="299966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56000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1">
  <a:themeElements>
    <a:clrScheme name="Vlastní 1">
      <a:dk1>
        <a:srgbClr val="002060"/>
      </a:dk1>
      <a:lt1>
        <a:srgbClr val="E9F5DB"/>
      </a:lt1>
      <a:dk2>
        <a:srgbClr val="33CC33"/>
      </a:dk2>
      <a:lt2>
        <a:srgbClr val="00FF00"/>
      </a:lt2>
      <a:accent1>
        <a:srgbClr val="838D9B"/>
      </a:accent1>
      <a:accent2>
        <a:srgbClr val="00FF00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314</Words>
  <Application>Microsoft Office PowerPoint</Application>
  <PresentationFormat>Předvádění na obrazovce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Balonová</dc:creator>
  <cp:lastModifiedBy>Iva</cp:lastModifiedBy>
  <cp:revision>51</cp:revision>
  <dcterms:created xsi:type="dcterms:W3CDTF">2012-02-07T09:38:41Z</dcterms:created>
  <dcterms:modified xsi:type="dcterms:W3CDTF">2020-04-27T08:37:30Z</dcterms:modified>
</cp:coreProperties>
</file>