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67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5B073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>
        <p:scale>
          <a:sx n="76" d="100"/>
          <a:sy n="76" d="100"/>
        </p:scale>
        <p:origin x="-1200" y="27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85800" y="1143000"/>
            <a:ext cx="7772400" cy="4572000"/>
            <a:chOff x="1371600" y="1143000"/>
            <a:chExt cx="7772400" cy="5715000"/>
          </a:xfrm>
          <a:effectLst>
            <a:reflection blurRad="6350" stA="50000" endA="300" endPos="15500" dist="50800" dir="5400000" sy="-100000" algn="bl" rotWithShape="0"/>
          </a:effectLst>
        </p:grpSpPr>
        <p:sp>
          <p:nvSpPr>
            <p:cNvPr id="8" name="Rectangle 7"/>
            <p:cNvSpPr/>
            <p:nvPr/>
          </p:nvSpPr>
          <p:spPr>
            <a:xfrm>
              <a:off x="1371600" y="1143000"/>
              <a:ext cx="7772400" cy="5715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600200" y="1371600"/>
              <a:ext cx="7315200" cy="5486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28800" y="1600200"/>
              <a:ext cx="6858000" cy="5257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676401"/>
            <a:ext cx="6400800" cy="192405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800" kern="12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>
                    <a:srgbClr val="F1F1F1"/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9737"/>
            <a:ext cx="6400800" cy="1522862"/>
          </a:xfrm>
        </p:spPr>
        <p:txBody>
          <a:bodyPr vert="horz" lIns="91440" tIns="45720" rIns="91440" bIns="45720" rtlCol="0">
            <a:normAutofit/>
            <a:scene3d>
              <a:camera prst="orthographicFront"/>
              <a:lightRig rig="balanced" dir="t">
                <a:rot lat="0" lon="0" rev="4200000"/>
              </a:lightRig>
            </a:scene3d>
            <a:sp3d extrusionH="31750" prstMaterial="metal">
              <a:bevelT w="25400" h="12700" prst="softRound"/>
            </a:sp3d>
          </a:bodyPr>
          <a:lstStyle>
            <a:lvl1pPr marL="0" indent="0" algn="ctr" defTabSz="914400" rtl="0" eaLnBrk="1" latinLnBrk="0" hangingPunct="1">
              <a:spcBef>
                <a:spcPts val="1500"/>
              </a:spcBef>
              <a:buClr>
                <a:schemeClr val="bg1">
                  <a:lumMod val="65000"/>
                </a:schemeClr>
              </a:buClr>
              <a:buSzPct val="80000"/>
              <a:buFont typeface="Wingdings 2" pitchFamily="18" charset="2"/>
              <a:buNone/>
              <a:defRPr sz="2000" b="0" kern="12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67400" y="6574536"/>
            <a:ext cx="2133600" cy="274320"/>
          </a:xfrm>
        </p:spPr>
        <p:txBody>
          <a:bodyPr/>
          <a:lstStyle/>
          <a:p>
            <a:fld id="{B5A8C974-68A6-4666-AEEC-4BED13D628FD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3000" y="6574536"/>
            <a:ext cx="2895600" cy="27432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78240" y="6574536"/>
            <a:ext cx="365760" cy="274320"/>
          </a:xfrm>
        </p:spPr>
        <p:txBody>
          <a:bodyPr/>
          <a:lstStyle/>
          <a:p>
            <a:fld id="{43A14EDB-62FB-46B2-8986-849E9EA46317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2286000" y="3794763"/>
            <a:ext cx="4572000" cy="1588"/>
          </a:xfrm>
          <a:prstGeom prst="line">
            <a:avLst/>
          </a:prstGeom>
          <a:ln w="28575">
            <a:gradFill>
              <a:gsLst>
                <a:gs pos="0">
                  <a:srgbClr val="BEBFBF"/>
                </a:gs>
                <a:gs pos="100000">
                  <a:srgbClr val="F1F1F1"/>
                </a:gs>
              </a:gsLst>
              <a:lin ang="5400000" scaled="0"/>
            </a:gra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8C974-68A6-4666-AEEC-4BED13D628FD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4EDB-62FB-46B2-8986-849E9EA463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143000"/>
            <a:ext cx="7772400" cy="5715000"/>
            <a:chOff x="1371600" y="1143000"/>
            <a:chExt cx="7772400" cy="5715000"/>
          </a:xfrm>
        </p:grpSpPr>
        <p:sp>
          <p:nvSpPr>
            <p:cNvPr id="8" name="Rectangle 7"/>
            <p:cNvSpPr/>
            <p:nvPr/>
          </p:nvSpPr>
          <p:spPr>
            <a:xfrm>
              <a:off x="1371600" y="1143000"/>
              <a:ext cx="7772400" cy="5715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600200" y="1371600"/>
              <a:ext cx="7315200" cy="5486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28800" y="1600200"/>
              <a:ext cx="6858000" cy="5257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828801"/>
            <a:ext cx="6553200" cy="454470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81600" y="6574536"/>
            <a:ext cx="2133600" cy="274320"/>
          </a:xfrm>
        </p:spPr>
        <p:txBody>
          <a:bodyPr/>
          <a:lstStyle/>
          <a:p>
            <a:fld id="{B5A8C974-68A6-4666-AEEC-4BED13D628FD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74536"/>
            <a:ext cx="2895600" cy="27432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4EDB-62FB-46B2-8986-849E9EA4631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 flipV="1">
            <a:off x="8366760" y="0"/>
            <a:ext cx="777240" cy="6858000"/>
          </a:xfrm>
          <a:prstGeom prst="rect">
            <a:avLst/>
          </a:prstGeom>
          <a:gradFill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4940146" y="3428206"/>
            <a:ext cx="6858000" cy="1588"/>
          </a:xfrm>
          <a:prstGeom prst="line">
            <a:avLst/>
          </a:prstGeom>
          <a:ln w="57150">
            <a:gradFill>
              <a:gsLst>
                <a:gs pos="0">
                  <a:srgbClr val="BEBFBF"/>
                </a:gs>
                <a:gs pos="100000">
                  <a:srgbClr val="F1F1F1"/>
                </a:gs>
              </a:gsLst>
              <a:lin ang="5400000" scaled="0"/>
            </a:gra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09296" y="152400"/>
            <a:ext cx="734704" cy="5851525"/>
          </a:xfrm>
        </p:spPr>
        <p:txBody>
          <a:bodyPr vert="eaVert" anchor="t" anchorCtr="0"/>
          <a:lstStyle/>
          <a:p>
            <a:r>
              <a:rPr lang="cs-CZ" smtClean="0"/>
              <a:t>Kliknutím lze upravit styl.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8C974-68A6-4666-AEEC-4BED13D628FD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4EDB-62FB-46B2-8986-849E9EA463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1143000"/>
            <a:ext cx="7772400" cy="2743200"/>
            <a:chOff x="0" y="1143000"/>
            <a:chExt cx="7772400" cy="2743200"/>
          </a:xfrm>
        </p:grpSpPr>
        <p:sp>
          <p:nvSpPr>
            <p:cNvPr id="9" name="Rectangle 8"/>
            <p:cNvSpPr/>
            <p:nvPr/>
          </p:nvSpPr>
          <p:spPr>
            <a:xfrm>
              <a:off x="0" y="1143000"/>
              <a:ext cx="7772400" cy="27432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1371600"/>
              <a:ext cx="7543800" cy="2286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1600200"/>
              <a:ext cx="7315200" cy="1828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600200"/>
            <a:ext cx="68580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 cap="none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>
                    <a:srgbClr val="F1F1F1"/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756848"/>
            <a:ext cx="6858000" cy="640080"/>
          </a:xfrm>
        </p:spPr>
        <p:txBody>
          <a:bodyPr vert="horz" lIns="91440" tIns="45720" rIns="91440" bIns="45720" rtlCol="0" anchor="t" anchorCtr="0">
            <a:normAutofit/>
            <a:scene3d>
              <a:camera prst="orthographicFront"/>
              <a:lightRig rig="balanced" dir="t">
                <a:rot lat="0" lon="0" rev="4200000"/>
              </a:lightRig>
            </a:scene3d>
            <a:sp3d extrusionH="31750" prstMaterial="metal">
              <a:bevelT w="25400" h="12700" prst="softRound"/>
            </a:sp3d>
          </a:bodyPr>
          <a:lstStyle>
            <a:lvl1pPr marL="0" indent="0">
              <a:buNone/>
              <a:defRPr sz="1600" b="0" kern="12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1500"/>
              </a:spcBef>
              <a:buClr>
                <a:schemeClr val="bg1">
                  <a:lumMod val="65000"/>
                </a:schemeClr>
              </a:buClr>
              <a:buSzPct val="80000"/>
              <a:buFont typeface="Wingdings 2" pitchFamily="18" charset="2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0" y="6574536"/>
            <a:ext cx="2133600" cy="274320"/>
          </a:xfrm>
        </p:spPr>
        <p:txBody>
          <a:bodyPr/>
          <a:lstStyle/>
          <a:p>
            <a:fld id="{B5A8C974-68A6-4666-AEEC-4BED13D628FD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574536"/>
            <a:ext cx="2895600" cy="27432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78240" y="6574536"/>
            <a:ext cx="365760" cy="274320"/>
          </a:xfrm>
        </p:spPr>
        <p:txBody>
          <a:bodyPr/>
          <a:lstStyle/>
          <a:p>
            <a:fld id="{43A14EDB-62FB-46B2-8986-849E9EA463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57400" y="1828800"/>
            <a:ext cx="3108960" cy="454470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536" y="1828800"/>
            <a:ext cx="3108960" cy="454470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8C974-68A6-4666-AEEC-4BED13D628FD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4EDB-62FB-46B2-8986-849E9EA463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46288" y="1825934"/>
            <a:ext cx="3108960" cy="639762"/>
          </a:xfrm>
        </p:spPr>
        <p:txBody>
          <a:bodyPr anchor="b">
            <a:normAutofit/>
          </a:bodyPr>
          <a:lstStyle>
            <a:lvl1pPr marL="0" indent="0" algn="ctr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46288" y="2667000"/>
            <a:ext cx="3108960" cy="372015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92103" y="1825934"/>
            <a:ext cx="3108960" cy="639762"/>
          </a:xfrm>
        </p:spPr>
        <p:txBody>
          <a:bodyPr anchor="b">
            <a:normAutofit/>
          </a:bodyPr>
          <a:lstStyle>
            <a:lvl1pPr marL="0" indent="0" algn="ctr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92103" y="2667000"/>
            <a:ext cx="3108960" cy="372015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8C974-68A6-4666-AEEC-4BED13D628FD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4EDB-62FB-46B2-8986-849E9EA46317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 rot="10800000">
            <a:off x="2071048" y="2548267"/>
            <a:ext cx="6400800" cy="1588"/>
          </a:xfrm>
          <a:prstGeom prst="line">
            <a:avLst/>
          </a:prstGeom>
          <a:ln w="28575">
            <a:gradFill>
              <a:gsLst>
                <a:gs pos="0">
                  <a:srgbClr val="BEBFBF"/>
                </a:gs>
                <a:gs pos="100000">
                  <a:srgbClr val="F1F1F1"/>
                </a:gs>
              </a:gsLst>
              <a:lin ang="5400000" scaled="0"/>
            </a:gra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8C974-68A6-4666-AEEC-4BED13D628FD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4EDB-62FB-46B2-8986-849E9EA463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1"/>
          <p:cNvGrpSpPr/>
          <p:nvPr/>
        </p:nvGrpSpPr>
        <p:grpSpPr>
          <a:xfrm>
            <a:off x="0" y="0"/>
            <a:ext cx="9144000" cy="6400800"/>
            <a:chOff x="0" y="457200"/>
            <a:chExt cx="9144000" cy="6400800"/>
          </a:xfrm>
          <a:effectLst>
            <a:reflection blurRad="6350" stA="50000" endA="300" endPos="6000" dist="50800" dir="5400000" sy="-100000" algn="bl" rotWithShape="0"/>
          </a:effectLst>
        </p:grpSpPr>
        <p:sp>
          <p:nvSpPr>
            <p:cNvPr id="11" name="Rectangle 10"/>
            <p:cNvSpPr/>
            <p:nvPr/>
          </p:nvSpPr>
          <p:spPr>
            <a:xfrm>
              <a:off x="0" y="457200"/>
              <a:ext cx="9144000" cy="6400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28600" y="685800"/>
              <a:ext cx="8686800" cy="61722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457200" y="914400"/>
              <a:ext cx="8229600" cy="5943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685800" y="1143000"/>
              <a:ext cx="7772400" cy="5715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914400" y="1371600"/>
              <a:ext cx="7315200" cy="5486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143000" y="1600200"/>
              <a:ext cx="6858000" cy="5257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867400" y="6574536"/>
            <a:ext cx="2133600" cy="274320"/>
          </a:xfrm>
        </p:spPr>
        <p:txBody>
          <a:bodyPr/>
          <a:lstStyle/>
          <a:p>
            <a:fld id="{B5A8C974-68A6-4666-AEEC-4BED13D628FD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43000" y="6574536"/>
            <a:ext cx="2895600" cy="27432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4EDB-62FB-46B2-8986-849E9EA463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371600" y="1143000"/>
            <a:ext cx="7772400" cy="5257800"/>
            <a:chOff x="1371600" y="1143000"/>
            <a:chExt cx="7772400" cy="5715000"/>
          </a:xfrm>
          <a:effectLst>
            <a:reflection blurRad="6350" stA="50000" endA="300" endPos="6000" dist="50800" dir="5400000" sy="-100000" algn="bl" rotWithShape="0"/>
          </a:effectLst>
        </p:grpSpPr>
        <p:sp>
          <p:nvSpPr>
            <p:cNvPr id="9" name="Rectangle 8"/>
            <p:cNvSpPr/>
            <p:nvPr/>
          </p:nvSpPr>
          <p:spPr>
            <a:xfrm>
              <a:off x="1371600" y="1143000"/>
              <a:ext cx="7772400" cy="5715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600200" y="1371600"/>
              <a:ext cx="7315200" cy="5486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28800" y="1600200"/>
              <a:ext cx="6858000" cy="5257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828800"/>
            <a:ext cx="4926013" cy="4343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2133600"/>
            <a:ext cx="1371600" cy="38862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8C974-68A6-4666-AEEC-4BED13D628FD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4EDB-62FB-46B2-8986-849E9EA46317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Rectangle 12"/>
          <p:cNvSpPr/>
          <p:nvPr/>
        </p:nvSpPr>
        <p:spPr>
          <a:xfrm rot="5400000">
            <a:off x="3268981" y="-3268981"/>
            <a:ext cx="777240" cy="7315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14" name="Straight Connector 13"/>
          <p:cNvCxnSpPr/>
          <p:nvPr/>
        </p:nvCxnSpPr>
        <p:spPr>
          <a:xfrm rot="10800000">
            <a:off x="1" y="789296"/>
            <a:ext cx="7315200" cy="1588"/>
          </a:xfrm>
          <a:prstGeom prst="line">
            <a:avLst/>
          </a:prstGeom>
          <a:ln w="57150">
            <a:gradFill>
              <a:gsLst>
                <a:gs pos="0">
                  <a:srgbClr val="BEBFBF"/>
                </a:gs>
                <a:gs pos="100000">
                  <a:srgbClr val="F1F1F1"/>
                </a:gs>
              </a:gsLst>
              <a:lin ang="5400000" scaled="0"/>
            </a:gra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94678"/>
            <a:ext cx="7315200" cy="778778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114300">
                    <a:srgbClr val="F1F1F1"/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 rot="5400000">
            <a:off x="3268980" y="-3268981"/>
            <a:ext cx="777240" cy="7315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rot="10800000">
            <a:off x="0" y="789296"/>
            <a:ext cx="7315200" cy="1588"/>
          </a:xfrm>
          <a:prstGeom prst="line">
            <a:avLst/>
          </a:prstGeom>
          <a:ln w="57150">
            <a:gradFill>
              <a:gsLst>
                <a:gs pos="0">
                  <a:srgbClr val="BEBFBF"/>
                </a:gs>
                <a:gs pos="100000">
                  <a:srgbClr val="F1F1F1"/>
                </a:gs>
              </a:gsLst>
              <a:lin ang="5400000" scaled="0"/>
            </a:gra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13"/>
          <p:cNvGrpSpPr/>
          <p:nvPr/>
        </p:nvGrpSpPr>
        <p:grpSpPr>
          <a:xfrm>
            <a:off x="1371600" y="1143000"/>
            <a:ext cx="7772400" cy="5257800"/>
            <a:chOff x="1371600" y="1143000"/>
            <a:chExt cx="7772400" cy="5715000"/>
          </a:xfrm>
          <a:effectLst>
            <a:reflection blurRad="6350" stA="50000" endA="300" endPos="6000" dist="50800" dir="5400000" sy="-100000" algn="bl" rotWithShape="0"/>
          </a:effectLst>
        </p:grpSpPr>
        <p:sp>
          <p:nvSpPr>
            <p:cNvPr id="15" name="Rectangle 14"/>
            <p:cNvSpPr/>
            <p:nvPr/>
          </p:nvSpPr>
          <p:spPr>
            <a:xfrm>
              <a:off x="1371600" y="1143000"/>
              <a:ext cx="7772400" cy="5715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600200" y="1371600"/>
              <a:ext cx="7315200" cy="5486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828800" y="1600200"/>
              <a:ext cx="6858000" cy="5257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1440"/>
            <a:ext cx="7315200" cy="77724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114300">
                    <a:srgbClr val="F1F1F1"/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75304" y="1828800"/>
            <a:ext cx="4928616" cy="4562856"/>
          </a:xfrm>
          <a:effectLst>
            <a:reflection blurRad="6350" stA="50000" endA="300" endPos="6000" dist="50800" dir="5400000" sy="-100000" algn="bl" rotWithShape="0"/>
            <a:softEdge rad="317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2130552"/>
            <a:ext cx="1371600" cy="3886200"/>
          </a:xfrm>
        </p:spPr>
        <p:txBody>
          <a:bodyPr vert="horz" lIns="91440" tIns="45720" rIns="91440" bIns="45720" rtlCol="0">
            <a:normAutofit/>
            <a:scene3d>
              <a:camera prst="orthographicFront"/>
              <a:lightRig rig="balanced" dir="t">
                <a:rot lat="0" lon="0" rev="4200000"/>
              </a:lightRig>
            </a:scene3d>
            <a:sp3d extrusionH="57150" prstMaterial="metal">
              <a:bevelT w="25400" h="12700" prst="softRound"/>
            </a:sp3d>
          </a:bodyPr>
          <a:lstStyle>
            <a:lvl1pPr marL="0" indent="0">
              <a:buNone/>
              <a:defRPr sz="1400" b="0" kern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1500"/>
              </a:spcBef>
              <a:buClr>
                <a:schemeClr val="bg1">
                  <a:lumMod val="65000"/>
                </a:schemeClr>
              </a:buClr>
              <a:buSzPct val="80000"/>
              <a:buFont typeface="Wingdings 2" pitchFamily="18" charset="2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8C974-68A6-4666-AEEC-4BED13D628FD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4EDB-62FB-46B2-8986-849E9EA463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4"/>
          <p:cNvGrpSpPr/>
          <p:nvPr/>
        </p:nvGrpSpPr>
        <p:grpSpPr>
          <a:xfrm>
            <a:off x="1371600" y="1143000"/>
            <a:ext cx="7772400" cy="5715000"/>
            <a:chOff x="1371600" y="1143000"/>
            <a:chExt cx="7772400" cy="5715000"/>
          </a:xfrm>
        </p:grpSpPr>
        <p:sp>
          <p:nvSpPr>
            <p:cNvPr id="11" name="Rectangle 10"/>
            <p:cNvSpPr/>
            <p:nvPr/>
          </p:nvSpPr>
          <p:spPr>
            <a:xfrm>
              <a:off x="1371600" y="1143000"/>
              <a:ext cx="7772400" cy="5715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600200" y="1371600"/>
              <a:ext cx="7315200" cy="5486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828800" y="1600200"/>
              <a:ext cx="6858000" cy="5257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0" y="0"/>
            <a:ext cx="777240" cy="6858000"/>
          </a:xfrm>
          <a:prstGeom prst="rect">
            <a:avLst/>
          </a:prstGeom>
          <a:gradFill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1828800"/>
            <a:ext cx="6400800" cy="4544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  <a:scene3d>
              <a:camera prst="orthographicFront"/>
              <a:lightRig rig="balanced" dir="t">
                <a:rot lat="0" lon="0" rev="4200000"/>
              </a:lightRig>
            </a:scene3d>
            <a:sp3d extrusionH="31750" prstMaterial="metal">
              <a:bevelT w="25400" h="12700" prst="softRound"/>
            </a:sp3d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78240" y="6574536"/>
            <a:ext cx="365760" cy="274320"/>
          </a:xfrm>
          <a:prstGeom prst="rect">
            <a:avLst/>
          </a:prstGeom>
        </p:spPr>
        <p:txBody>
          <a:bodyPr vert="horz" lIns="45720" tIns="45720" rIns="4572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3A14EDB-62FB-46B2-8986-849E9EA46317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2667000" y="3429000"/>
            <a:ext cx="6858000" cy="1588"/>
          </a:xfrm>
          <a:prstGeom prst="line">
            <a:avLst/>
          </a:prstGeom>
          <a:ln w="57150">
            <a:gradFill>
              <a:gsLst>
                <a:gs pos="0">
                  <a:srgbClr val="BEBFBF"/>
                </a:gs>
                <a:gs pos="100000">
                  <a:srgbClr val="F1F1F1"/>
                </a:gs>
              </a:gsLst>
              <a:lin ang="5400000" scaled="0"/>
            </a:gra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2"/>
          </p:nvPr>
        </p:nvSpPr>
        <p:spPr>
          <a:xfrm>
            <a:off x="6553200" y="6574536"/>
            <a:ext cx="2133600" cy="27432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A8C974-68A6-4666-AEEC-4BED13D628FD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1828800" y="6574536"/>
            <a:ext cx="2895600" cy="27432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16200000">
            <a:off x="-2660177" y="3005919"/>
            <a:ext cx="6248400" cy="84616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smtClean="0"/>
              <a:t>Kliknutím lze upravit styl.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1">
              <a:lumMod val="75000"/>
              <a:lumOff val="25000"/>
            </a:schemeClr>
          </a:solidFill>
          <a:effectLst>
            <a:innerShdw blurRad="63500">
              <a:srgbClr val="F1F1F1"/>
            </a:inn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1500"/>
        </a:spcBef>
        <a:buClr>
          <a:schemeClr val="tx1">
            <a:lumMod val="50000"/>
            <a:lumOff val="50000"/>
          </a:schemeClr>
        </a:buClr>
        <a:buSzPct val="80000"/>
        <a:buFont typeface="Wingdings 2" pitchFamily="18" charset="2"/>
        <a:buChar char=""/>
        <a:defRPr sz="2000" b="0" kern="1200">
          <a:solidFill>
            <a:schemeClr val="tx1">
              <a:lumMod val="65000"/>
              <a:lumOff val="35000"/>
            </a:schemeClr>
          </a:solidFill>
          <a:effectLst/>
          <a:latin typeface="+mn-lt"/>
          <a:ea typeface="+mn-ea"/>
          <a:cs typeface="+mn-cs"/>
        </a:defRPr>
      </a:lvl1pPr>
      <a:lvl2pPr marL="682625" indent="-341313" algn="l" defTabSz="914400" rtl="0" eaLnBrk="1" latinLnBrk="0" hangingPunct="1">
        <a:spcBef>
          <a:spcPts val="1500"/>
        </a:spcBef>
        <a:buClr>
          <a:schemeClr val="tx1">
            <a:lumMod val="50000"/>
            <a:lumOff val="50000"/>
          </a:schemeClr>
        </a:buClr>
        <a:buSzPct val="80000"/>
        <a:buFont typeface="Wingdings 2" pitchFamily="18" charset="2"/>
        <a:buChar char=""/>
        <a:defRPr sz="1800" b="0" kern="1200">
          <a:solidFill>
            <a:schemeClr val="tx1">
              <a:lumMod val="65000"/>
              <a:lumOff val="35000"/>
            </a:schemeClr>
          </a:solidFill>
          <a:effectLst/>
          <a:latin typeface="+mn-lt"/>
          <a:ea typeface="+mn-ea"/>
          <a:cs typeface="+mn-cs"/>
        </a:defRPr>
      </a:lvl2pPr>
      <a:lvl3pPr marL="1023938" indent="-341313" algn="l" defTabSz="914400" rtl="0" eaLnBrk="1" latinLnBrk="0" hangingPunct="1">
        <a:spcBef>
          <a:spcPts val="1500"/>
        </a:spcBef>
        <a:buClr>
          <a:schemeClr val="tx1">
            <a:lumMod val="50000"/>
            <a:lumOff val="50000"/>
          </a:schemeClr>
        </a:buClr>
        <a:buSzPct val="80000"/>
        <a:buFont typeface="Wingdings 2" pitchFamily="18" charset="2"/>
        <a:buChar char=""/>
        <a:defRPr sz="1800" b="0" kern="1200">
          <a:solidFill>
            <a:schemeClr val="tx1">
              <a:lumMod val="65000"/>
              <a:lumOff val="35000"/>
            </a:schemeClr>
          </a:solidFill>
          <a:effectLst/>
          <a:latin typeface="+mn-lt"/>
          <a:ea typeface="+mn-ea"/>
          <a:cs typeface="+mn-cs"/>
        </a:defRPr>
      </a:lvl3pPr>
      <a:lvl4pPr marL="1377950" indent="-354013" algn="l" defTabSz="914400" rtl="0" eaLnBrk="1" latinLnBrk="0" hangingPunct="1">
        <a:spcBef>
          <a:spcPts val="1500"/>
        </a:spcBef>
        <a:buClr>
          <a:schemeClr val="tx1">
            <a:lumMod val="50000"/>
            <a:lumOff val="50000"/>
          </a:schemeClr>
        </a:buClr>
        <a:buSzPct val="80000"/>
        <a:buFont typeface="Wingdings 2" pitchFamily="18" charset="2"/>
        <a:buChar char=""/>
        <a:defRPr sz="1800" b="0" kern="1200">
          <a:solidFill>
            <a:schemeClr val="tx1">
              <a:lumMod val="65000"/>
              <a:lumOff val="35000"/>
            </a:schemeClr>
          </a:solidFill>
          <a:effectLst/>
          <a:latin typeface="+mn-lt"/>
          <a:ea typeface="+mn-ea"/>
          <a:cs typeface="+mn-cs"/>
        </a:defRPr>
      </a:lvl4pPr>
      <a:lvl5pPr marL="1719263" indent="-341313" algn="l" defTabSz="914400" rtl="0" eaLnBrk="1" latinLnBrk="0" hangingPunct="1">
        <a:spcBef>
          <a:spcPts val="1500"/>
        </a:spcBef>
        <a:buClr>
          <a:schemeClr val="tx1">
            <a:lumMod val="50000"/>
            <a:lumOff val="50000"/>
          </a:schemeClr>
        </a:buClr>
        <a:buSzPct val="80000"/>
        <a:buFont typeface="Wingdings 2" pitchFamily="18" charset="2"/>
        <a:buChar char=""/>
        <a:defRPr sz="1800" b="0" kern="1200">
          <a:solidFill>
            <a:schemeClr val="tx1">
              <a:lumMod val="65000"/>
              <a:lumOff val="3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g"/><Relationship Id="rId3" Type="http://schemas.openxmlformats.org/officeDocument/2006/relationships/image" Target="../media/image7.gif"/><Relationship Id="rId7" Type="http://schemas.openxmlformats.org/officeDocument/2006/relationships/image" Target="../media/image11.jp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8.gif"/><Relationship Id="rId9" Type="http://schemas.openxmlformats.org/officeDocument/2006/relationships/image" Target="../media/image13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g"/><Relationship Id="rId3" Type="http://schemas.openxmlformats.org/officeDocument/2006/relationships/image" Target="../media/image16.jpg"/><Relationship Id="rId7" Type="http://schemas.openxmlformats.org/officeDocument/2006/relationships/image" Target="../media/image20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jpg"/><Relationship Id="rId5" Type="http://schemas.openxmlformats.org/officeDocument/2006/relationships/image" Target="../media/image18.jpg"/><Relationship Id="rId10" Type="http://schemas.openxmlformats.org/officeDocument/2006/relationships/image" Target="../media/image23.jpeg"/><Relationship Id="rId4" Type="http://schemas.openxmlformats.org/officeDocument/2006/relationships/image" Target="../media/image17.jpg"/><Relationship Id="rId9" Type="http://schemas.openxmlformats.org/officeDocument/2006/relationships/image" Target="../media/image22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7" Type="http://schemas.openxmlformats.org/officeDocument/2006/relationships/image" Target="../media/image29.gif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gif"/><Relationship Id="rId5" Type="http://schemas.openxmlformats.org/officeDocument/2006/relationships/image" Target="../media/image27.gif"/><Relationship Id="rId4" Type="http://schemas.openxmlformats.org/officeDocument/2006/relationships/image" Target="../media/image26.gi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1025201" y="2967335"/>
            <a:ext cx="709360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0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Preventivní lékařská péče</a:t>
            </a:r>
            <a:endParaRPr lang="cs-CZ" sz="40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7769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12635" y="2708920"/>
            <a:ext cx="81607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solidFill>
                  <a:srgbClr val="FF0066"/>
                </a:solidFill>
              </a:rPr>
              <a:t>Všechny preventivní prohlídky jsou hrazeny zdravotní pojišťovnou. </a:t>
            </a:r>
            <a:endParaRPr lang="cs-CZ" sz="3600" b="1" dirty="0">
              <a:solidFill>
                <a:srgbClr val="FF0066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12635" y="1412776"/>
            <a:ext cx="8572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Kolik platíme za provedení preventivní prohlídky?</a:t>
            </a:r>
            <a:endParaRPr lang="cs-CZ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437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4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4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11161" y="908720"/>
            <a:ext cx="81369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>
                <a:solidFill>
                  <a:srgbClr val="FF0066"/>
                </a:solidFill>
              </a:rPr>
              <a:t>U které zdravotní pojišťovny jste pojištěni?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242" y="3847082"/>
            <a:ext cx="2181225" cy="70485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9234" y="3723257"/>
            <a:ext cx="2095500" cy="9525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9095" y="3704188"/>
            <a:ext cx="2400278" cy="1074634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00000">
            <a:off x="6803933" y="1905647"/>
            <a:ext cx="1788658" cy="79893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647136">
            <a:off x="563408" y="2021669"/>
            <a:ext cx="1443038" cy="85725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991" y="5471962"/>
            <a:ext cx="1854687" cy="741875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067" y="5380243"/>
            <a:ext cx="1111459" cy="833594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8048" y="5510369"/>
            <a:ext cx="2293372" cy="573343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2123728" y="2564904"/>
            <a:ext cx="50784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Které pojišťovny ještě znáte ?</a:t>
            </a:r>
            <a:endParaRPr lang="cs-CZ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169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1268760"/>
            <a:ext cx="84249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>
                <a:solidFill>
                  <a:srgbClr val="FF0066"/>
                </a:solidFill>
              </a:rPr>
              <a:t>Co je nutné u každého lékaře předložit?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259632" y="2996952"/>
            <a:ext cx="65527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7030A0"/>
                </a:solidFill>
              </a:rPr>
              <a:t>PRŮKAZ POJIŠTĚNCE</a:t>
            </a:r>
            <a:endParaRPr lang="cs-CZ" sz="4000" b="1" dirty="0">
              <a:solidFill>
                <a:srgbClr val="7030A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0" y="4221088"/>
            <a:ext cx="2857500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372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6341" y="1953123"/>
            <a:ext cx="2088232" cy="1317656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57" y="4942868"/>
            <a:ext cx="1625600" cy="125730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207" y="3347605"/>
            <a:ext cx="2124236" cy="143529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222" y="3455653"/>
            <a:ext cx="1625600" cy="12192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0083" y="3455653"/>
            <a:ext cx="2368455" cy="1458162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0083" y="1932651"/>
            <a:ext cx="2389244" cy="1310398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0083" y="4942868"/>
            <a:ext cx="2416190" cy="1275893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97" y="5077574"/>
            <a:ext cx="2050546" cy="1181381"/>
          </a:xfrm>
          <a:prstGeom prst="rect">
            <a:avLst/>
          </a:prstGeom>
        </p:spPr>
      </p:pic>
      <p:sp>
        <p:nvSpPr>
          <p:cNvPr id="13" name="TextovéPole 12"/>
          <p:cNvSpPr txBox="1"/>
          <p:nvPr/>
        </p:nvSpPr>
        <p:spPr>
          <a:xfrm>
            <a:off x="1043608" y="548680"/>
            <a:ext cx="66227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66"/>
                </a:solidFill>
              </a:rPr>
              <a:t>Umíš pojmenovat tyto lékaře? Co vyšetřují?</a:t>
            </a:r>
            <a:endParaRPr lang="cs-CZ" sz="3200" b="1" dirty="0">
              <a:solidFill>
                <a:srgbClr val="FF0066"/>
              </a:solidFill>
            </a:endParaRPr>
          </a:p>
        </p:txBody>
      </p:sp>
      <p:pic>
        <p:nvPicPr>
          <p:cNvPr id="1026" name="Picture 2" descr="C:\Users\Balonová\AppData\Local\Microsoft\Windows\Temporary Internet Files\Content.IE5\6LBDUOG7\MP900408972[1]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69" y="1705407"/>
            <a:ext cx="1572253" cy="1572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951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3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3982" y="2961134"/>
            <a:ext cx="1805844" cy="1581919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7146" y="2342381"/>
            <a:ext cx="2114550" cy="1762125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507" y="2348880"/>
            <a:ext cx="1755626" cy="1755626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8000" y="5138631"/>
            <a:ext cx="1831826" cy="1296986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507" y="4770490"/>
            <a:ext cx="1656184" cy="1656184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0484" y="4981575"/>
            <a:ext cx="2047875" cy="1876425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467545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 NYNÍ NĚJAKÉ ANIMACE PRO VAŠE POBAVENÍ</a:t>
            </a:r>
            <a:endParaRPr lang="cs-CZ" sz="24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64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6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000"/>
                            </p:stCondLst>
                            <p:childTnLst>
                              <p:par>
                                <p:cTn id="18" presetID="6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8000"/>
                            </p:stCondLst>
                            <p:childTnLst>
                              <p:par>
                                <p:cTn id="22" presetID="6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4000"/>
                            </p:stCondLst>
                            <p:childTnLst>
                              <p:par>
                                <p:cTn id="26" presetID="6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0"/>
                            </p:stCondLst>
                            <p:childTnLst>
                              <p:par>
                                <p:cTn id="30" presetID="6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2420888"/>
            <a:ext cx="82089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66"/>
                </a:solidFill>
              </a:rPr>
              <a:t>Lépe je nemocem předcházet, než je zdlouhavě a draze léčit.</a:t>
            </a:r>
            <a:endParaRPr lang="cs-CZ" sz="3200" b="1" dirty="0">
              <a:solidFill>
                <a:srgbClr val="FF0066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259632" y="1182830"/>
            <a:ext cx="6435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solidFill>
                  <a:srgbClr val="7030A0"/>
                </a:solidFill>
              </a:rPr>
              <a:t>PAMATUJME SI !!!</a:t>
            </a:r>
            <a:endParaRPr lang="cs-CZ" sz="3600" b="1" dirty="0">
              <a:solidFill>
                <a:srgbClr val="7030A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3933056"/>
            <a:ext cx="2015502" cy="2041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433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33563" y="3861048"/>
            <a:ext cx="82089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002060"/>
                </a:solidFill>
              </a:rPr>
              <a:t>Proč chodíme na preventivní lékařské prohlídky?</a:t>
            </a:r>
            <a:endParaRPr lang="cs-CZ" sz="2800" dirty="0">
              <a:solidFill>
                <a:srgbClr val="00206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77579" y="2564904"/>
            <a:ext cx="7920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66"/>
                </a:solidFill>
              </a:rPr>
              <a:t>„Preventivní lékařská péče“ </a:t>
            </a:r>
            <a:r>
              <a:rPr lang="cs-CZ" sz="2800" dirty="0" smtClean="0">
                <a:solidFill>
                  <a:srgbClr val="002060"/>
                </a:solidFill>
              </a:rPr>
              <a:t>?</a:t>
            </a:r>
            <a:endParaRPr lang="cs-CZ" sz="2800" dirty="0">
              <a:solidFill>
                <a:srgbClr val="00206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937619" y="1647964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002060"/>
                </a:solidFill>
              </a:rPr>
              <a:t>Co to znamená</a:t>
            </a:r>
            <a:endParaRPr lang="cs-CZ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107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43608" y="1268760"/>
            <a:ext cx="74446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200" dirty="0" smtClean="0">
                <a:solidFill>
                  <a:srgbClr val="FF0066"/>
                </a:solidFill>
              </a:rPr>
              <a:t>Cíle preventivní lékařské prohlídky: </a:t>
            </a:r>
            <a:endParaRPr lang="cs-CZ" sz="3200" dirty="0">
              <a:solidFill>
                <a:srgbClr val="FF0066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67544" y="2276872"/>
            <a:ext cx="78662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FF0066"/>
              </a:buClr>
              <a:buFont typeface="Wingdings" pitchFamily="2" charset="2"/>
              <a:buChar char="q"/>
            </a:pPr>
            <a:r>
              <a:rPr lang="cs-CZ" sz="2400" dirty="0" smtClean="0"/>
              <a:t>     </a:t>
            </a:r>
            <a:r>
              <a:rPr lang="cs-CZ" sz="2400" dirty="0">
                <a:solidFill>
                  <a:srgbClr val="002060"/>
                </a:solidFill>
              </a:rPr>
              <a:t>p</a:t>
            </a:r>
            <a:r>
              <a:rPr lang="cs-CZ" sz="2400" dirty="0" smtClean="0">
                <a:solidFill>
                  <a:srgbClr val="002060"/>
                </a:solidFill>
              </a:rPr>
              <a:t>ředcházení nemocem, chorobám, epidemiím</a:t>
            </a:r>
            <a:r>
              <a:rPr lang="cs-CZ" sz="2400" dirty="0" smtClean="0"/>
              <a:t> 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83967" y="3126159"/>
            <a:ext cx="4652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FF0066"/>
              </a:buClr>
              <a:buFont typeface="Wingdings" pitchFamily="2" charset="2"/>
              <a:buChar char="q"/>
            </a:pPr>
            <a:r>
              <a:rPr lang="cs-CZ" sz="2400" dirty="0" smtClean="0"/>
              <a:t>     </a:t>
            </a:r>
            <a:r>
              <a:rPr lang="cs-CZ" sz="2400" dirty="0" smtClean="0">
                <a:solidFill>
                  <a:srgbClr val="002060"/>
                </a:solidFill>
              </a:rPr>
              <a:t>včasné odhalení nemocí </a:t>
            </a:r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89129" y="4015664"/>
            <a:ext cx="3926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FF0066"/>
              </a:buClr>
              <a:buFont typeface="Wingdings" pitchFamily="2" charset="2"/>
              <a:buChar char="q"/>
            </a:pPr>
            <a:r>
              <a:rPr lang="cs-CZ" sz="2400" dirty="0" smtClean="0"/>
              <a:t>     stanovení diagnózy 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89129" y="4836593"/>
            <a:ext cx="73340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FF0066"/>
              </a:buClr>
              <a:buFont typeface="Wingdings" pitchFamily="2" charset="2"/>
              <a:buChar char="q"/>
            </a:pPr>
            <a:r>
              <a:rPr lang="cs-CZ" sz="2400" dirty="0" smtClean="0"/>
              <a:t>     doporučení dalšího postupu léčby nemoci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27199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8000"/>
                            </p:stCondLst>
                            <p:childTnLst>
                              <p:par>
                                <p:cTn id="14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3000"/>
                            </p:stCondLst>
                            <p:childTnLst>
                              <p:par>
                                <p:cTn id="19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8000"/>
                            </p:stCondLst>
                            <p:childTnLst>
                              <p:par>
                                <p:cTn id="24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1196752"/>
            <a:ext cx="82089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66"/>
                </a:solidFill>
              </a:rPr>
              <a:t>Kdo nejčastěji provádí preventivní prohlídky?</a:t>
            </a:r>
            <a:endParaRPr lang="cs-CZ" sz="3200" b="1" dirty="0">
              <a:solidFill>
                <a:srgbClr val="FF0066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755576" y="3645024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Kam chodíš na preventivní prohlídky Ty?</a:t>
            </a:r>
            <a:endParaRPr lang="cs-CZ" sz="24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186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11281" y="841067"/>
            <a:ext cx="28889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FF0066"/>
                </a:solidFill>
              </a:rPr>
              <a:t>Dětský lékař</a:t>
            </a:r>
            <a:endParaRPr lang="cs-CZ" sz="3200" b="1" dirty="0">
              <a:solidFill>
                <a:srgbClr val="FF0066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95536" y="1916832"/>
            <a:ext cx="82977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Vzpomeň si, co všechno kontroluje lékař při preventivní prohlídce.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874961" y="3284984"/>
            <a:ext cx="36231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Clr>
                <a:srgbClr val="FF0066"/>
              </a:buClr>
              <a:buFont typeface="Wingdings" pitchFamily="2" charset="2"/>
              <a:buChar char="Ø"/>
            </a:pPr>
            <a:r>
              <a:rPr lang="cs-CZ" sz="2400" dirty="0" smtClean="0"/>
              <a:t>zjištění váhy a výšky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863100" y="3820398"/>
            <a:ext cx="50050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66"/>
              </a:buClr>
              <a:buFont typeface="Wingdings" pitchFamily="2" charset="2"/>
              <a:buChar char="Ø"/>
            </a:pPr>
            <a:r>
              <a:rPr lang="cs-CZ" sz="2400" dirty="0"/>
              <a:t>m</a:t>
            </a:r>
            <a:r>
              <a:rPr lang="cs-CZ" sz="2400" dirty="0" smtClean="0"/>
              <a:t>ěření srdečního tlaku a tepové frekvence 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874961" y="4797152"/>
            <a:ext cx="3719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Clr>
                <a:srgbClr val="FF0066"/>
              </a:buClr>
              <a:buFont typeface="Wingdings" pitchFamily="2" charset="2"/>
              <a:buChar char="Ø"/>
            </a:pPr>
            <a:r>
              <a:rPr lang="cs-CZ" sz="2400" dirty="0"/>
              <a:t>v</a:t>
            </a:r>
            <a:r>
              <a:rPr lang="cs-CZ" sz="2400" dirty="0" smtClean="0"/>
              <a:t>yšetření krve a moči</a:t>
            </a:r>
            <a:endParaRPr lang="cs-CZ" sz="2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865019" y="5430415"/>
            <a:ext cx="6106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Clr>
                <a:srgbClr val="FF0066"/>
              </a:buClr>
              <a:buFont typeface="Wingdings" pitchFamily="2" charset="2"/>
              <a:buChar char="Ø"/>
            </a:pPr>
            <a:r>
              <a:rPr lang="cs-CZ" sz="2400" dirty="0" smtClean="0"/>
              <a:t>kontrola stavby těla, zakřivení páteře</a:t>
            </a:r>
            <a:endParaRPr lang="cs-CZ" sz="24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436096" y="841067"/>
            <a:ext cx="17219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FF0066"/>
                </a:solidFill>
              </a:rPr>
              <a:t>Pediatr</a:t>
            </a:r>
            <a:endParaRPr lang="cs-CZ" sz="3200" b="1" dirty="0">
              <a:solidFill>
                <a:srgbClr val="FF0066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3097968"/>
            <a:ext cx="1758459" cy="1930016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4244511" y="671789"/>
            <a:ext cx="5998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5400" b="1" dirty="0" smtClean="0">
                <a:solidFill>
                  <a:srgbClr val="FF0066"/>
                </a:solidFill>
              </a:rPr>
              <a:t>=</a:t>
            </a:r>
            <a:endParaRPr lang="cs-CZ" sz="5400" b="1" dirty="0">
              <a:solidFill>
                <a:srgbClr val="FF0066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9603" y="469726"/>
            <a:ext cx="1675336" cy="1675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37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4000"/>
                            </p:stCondLst>
                            <p:childTnLst>
                              <p:par>
                                <p:cTn id="2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7000"/>
                            </p:stCondLst>
                            <p:childTnLst>
                              <p:par>
                                <p:cTn id="2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0"/>
                            </p:stCondLst>
                            <p:childTnLst>
                              <p:par>
                                <p:cTn id="42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0"/>
                            </p:stCondLst>
                            <p:childTnLst>
                              <p:par>
                                <p:cTn id="47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8" grpId="0"/>
      <p:bldP spid="9" grpId="0"/>
      <p:bldP spid="11" grpId="0"/>
      <p:bldP spid="13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59632" y="880458"/>
            <a:ext cx="23952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FF0066"/>
                </a:solidFill>
              </a:rPr>
              <a:t>Oční lékař</a:t>
            </a:r>
            <a:endParaRPr lang="cs-CZ" sz="3200" b="1" dirty="0">
              <a:solidFill>
                <a:srgbClr val="FF0066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787656" y="2744794"/>
            <a:ext cx="52693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Clr>
                <a:srgbClr val="FF0066"/>
              </a:buClr>
              <a:buFont typeface="Wingdings" pitchFamily="2" charset="2"/>
              <a:buChar char="Ø"/>
            </a:pPr>
            <a:r>
              <a:rPr lang="cs-CZ" sz="2400" dirty="0" smtClean="0"/>
              <a:t>Měření zraku a zrakové ostrosti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824416" y="3429000"/>
            <a:ext cx="36118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Clr>
                <a:srgbClr val="FF0066"/>
              </a:buClr>
              <a:buFont typeface="Wingdings" pitchFamily="2" charset="2"/>
              <a:buChar char="Ø"/>
            </a:pPr>
            <a:r>
              <a:rPr lang="cs-CZ" sz="2400" dirty="0" smtClean="0"/>
              <a:t>Určuje počet dioptrií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824416" y="4077072"/>
            <a:ext cx="47852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Clr>
                <a:srgbClr val="FF0066"/>
              </a:buClr>
              <a:buFont typeface="Wingdings" pitchFamily="2" charset="2"/>
              <a:buChar char="Ø"/>
            </a:pPr>
            <a:r>
              <a:rPr lang="cs-CZ" sz="2400" dirty="0" smtClean="0"/>
              <a:t>Předepisuje recepty na brýle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772458" y="4821252"/>
            <a:ext cx="7673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66"/>
              </a:buClr>
              <a:buFont typeface="Wingdings" pitchFamily="2" charset="2"/>
              <a:buChar char="Ø"/>
            </a:pPr>
            <a:r>
              <a:rPr lang="cs-CZ" sz="2400" dirty="0" smtClean="0"/>
              <a:t>Na speciálních přístrojích vyšetřuje oční pozadí a měří nitrooční tlak, kdy může odhalit závažné onemocnění zraku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674721" y="880457"/>
            <a:ext cx="25346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FF0066"/>
                </a:solidFill>
              </a:rPr>
              <a:t>Oftalmolog</a:t>
            </a:r>
            <a:endParaRPr lang="cs-CZ" sz="3200" b="1" dirty="0">
              <a:solidFill>
                <a:srgbClr val="FF0066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309246" y="711180"/>
            <a:ext cx="5998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5400" b="1" dirty="0" smtClean="0">
                <a:solidFill>
                  <a:srgbClr val="FF0066"/>
                </a:solidFill>
              </a:rPr>
              <a:t>=</a:t>
            </a:r>
            <a:endParaRPr lang="cs-CZ" sz="5400" b="1" dirty="0">
              <a:solidFill>
                <a:srgbClr val="FF0066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2351" y="1469118"/>
            <a:ext cx="2333878" cy="1050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790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0"/>
                            </p:stCondLst>
                            <p:childTnLst>
                              <p:par>
                                <p:cTn id="34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0"/>
                            </p:stCondLst>
                            <p:childTnLst>
                              <p:par>
                                <p:cTn id="39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45713" y="1145649"/>
            <a:ext cx="26084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FF0066"/>
                </a:solidFill>
              </a:rPr>
              <a:t>Zubní lékař</a:t>
            </a:r>
            <a:endParaRPr lang="cs-CZ" sz="3200" b="1" dirty="0">
              <a:solidFill>
                <a:srgbClr val="FF0066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957810" y="1160795"/>
            <a:ext cx="26260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FF0066"/>
                </a:solidFill>
              </a:rPr>
              <a:t>Stomatolog</a:t>
            </a:r>
            <a:endParaRPr lang="cs-CZ" sz="3200" b="1" dirty="0">
              <a:solidFill>
                <a:srgbClr val="FF0066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913383" y="2252996"/>
            <a:ext cx="40799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Clr>
                <a:srgbClr val="FF0066"/>
              </a:buClr>
              <a:buFont typeface="Wingdings" pitchFamily="2" charset="2"/>
              <a:buChar char="Ø"/>
            </a:pPr>
            <a:r>
              <a:rPr lang="cs-CZ" sz="2400" dirty="0" smtClean="0"/>
              <a:t>Kontrola celého chrupu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913383" y="2852936"/>
            <a:ext cx="3791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Clr>
                <a:srgbClr val="FF0066"/>
              </a:buClr>
              <a:buFont typeface="Wingdings" pitchFamily="2" charset="2"/>
              <a:buChar char="Ø"/>
            </a:pPr>
            <a:r>
              <a:rPr lang="cs-CZ" sz="2400" dirty="0" smtClean="0"/>
              <a:t>Zjištění zubního kazu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898031" y="3364810"/>
            <a:ext cx="3762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Clr>
                <a:srgbClr val="FF0066"/>
              </a:buClr>
              <a:buFont typeface="Wingdings" pitchFamily="2" charset="2"/>
              <a:buChar char="Ø"/>
            </a:pPr>
            <a:r>
              <a:rPr lang="cs-CZ" sz="2400" dirty="0" smtClean="0"/>
              <a:t>Oprava zubního kazu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913383" y="3859141"/>
            <a:ext cx="5129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Clr>
                <a:srgbClr val="FF0066"/>
              </a:buClr>
              <a:buFont typeface="Wingdings" pitchFamily="2" charset="2"/>
              <a:buChar char="Ø"/>
            </a:pPr>
            <a:r>
              <a:rPr lang="cs-CZ" sz="2400" dirty="0" smtClean="0"/>
              <a:t>Je-li to nutné, tak trhání zubů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898031" y="4437112"/>
            <a:ext cx="64704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66"/>
              </a:buClr>
              <a:buFont typeface="Wingdings" pitchFamily="2" charset="2"/>
              <a:buChar char="Ø"/>
            </a:pPr>
            <a:r>
              <a:rPr lang="cs-CZ" sz="2400" dirty="0" smtClean="0"/>
              <a:t>Doporučení pro správnou ústní hygienu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899585" y="5275981"/>
            <a:ext cx="68341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66"/>
              </a:buClr>
              <a:buFont typeface="Wingdings" pitchFamily="2" charset="2"/>
              <a:buChar char="Ø"/>
            </a:pPr>
            <a:r>
              <a:rPr lang="cs-CZ" sz="2400" dirty="0" smtClean="0"/>
              <a:t>Prevence vzniku paradentózy-zánětu dásní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133269" y="976371"/>
            <a:ext cx="6091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b="1" dirty="0" smtClean="0">
                <a:solidFill>
                  <a:srgbClr val="FF0066"/>
                </a:solidFill>
              </a:rPr>
              <a:t>=</a:t>
            </a:r>
            <a:endParaRPr lang="cs-CZ" sz="5400" b="1" dirty="0">
              <a:solidFill>
                <a:srgbClr val="FF0066"/>
              </a:solidFill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361379"/>
            <a:ext cx="1761944" cy="2245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855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0"/>
                            </p:stCondLst>
                            <p:childTnLst>
                              <p:par>
                                <p:cTn id="4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0"/>
                            </p:stCondLst>
                            <p:childTnLst>
                              <p:par>
                                <p:cTn id="50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069783" y="631750"/>
            <a:ext cx="24368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66"/>
                </a:solidFill>
              </a:rPr>
              <a:t>Gynekolog</a:t>
            </a:r>
            <a:endParaRPr lang="cs-CZ" sz="3200" b="1" dirty="0">
              <a:solidFill>
                <a:srgbClr val="FF0066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91921" y="1772816"/>
            <a:ext cx="85331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Clr>
                <a:srgbClr val="FF0066"/>
              </a:buClr>
              <a:buFont typeface="Wingdings" pitchFamily="2" charset="2"/>
              <a:buChar char="Ø"/>
            </a:pPr>
            <a:r>
              <a:rPr lang="cs-CZ" sz="2400" dirty="0" smtClean="0"/>
              <a:t>Gynekologické vyšetření se provádí u dívek od 15-let.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3486" y="2420888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66"/>
              </a:buClr>
              <a:buFont typeface="Wingdings" pitchFamily="2" charset="2"/>
              <a:buChar char="Ø"/>
            </a:pPr>
            <a:r>
              <a:rPr lang="cs-CZ" sz="2400" dirty="0" smtClean="0"/>
              <a:t>Účelem je zjistit správný vývoj pohlavních orgánů, nebo jejich  odchylky.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613486" y="3251885"/>
            <a:ext cx="61187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66"/>
              </a:buClr>
              <a:buFont typeface="Wingdings" pitchFamily="2" charset="2"/>
              <a:buChar char="Ø"/>
            </a:pPr>
            <a:r>
              <a:rPr lang="cs-CZ" sz="2400" dirty="0" smtClean="0"/>
              <a:t>Gynekolog provádí poučení o správných hygienických návycích , pohlavním styku, antikoncepci, pohlavních chorobách</a:t>
            </a:r>
            <a:endParaRPr lang="cs-CZ" sz="24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3149303"/>
            <a:ext cx="2412954" cy="2583951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1256890" y="656194"/>
            <a:ext cx="29209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FF0066"/>
                </a:solidFill>
              </a:rPr>
              <a:t>Ženský lékař</a:t>
            </a:r>
            <a:endParaRPr lang="cs-CZ" sz="3200" b="1" dirty="0">
              <a:solidFill>
                <a:srgbClr val="FF0066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283968" y="505610"/>
            <a:ext cx="5998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5400" b="1" dirty="0" smtClean="0">
                <a:solidFill>
                  <a:srgbClr val="FF0066"/>
                </a:solidFill>
              </a:rPr>
              <a:t>=</a:t>
            </a:r>
            <a:endParaRPr lang="cs-CZ" sz="5400" b="1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915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3000"/>
                            </p:stCondLst>
                            <p:childTnLst>
                              <p:par>
                                <p:cTn id="22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8000"/>
                            </p:stCondLst>
                            <p:childTnLst>
                              <p:par>
                                <p:cTn id="27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3000"/>
                            </p:stCondLst>
                            <p:childTnLst>
                              <p:par>
                                <p:cTn id="3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01284" y="995536"/>
            <a:ext cx="7960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66"/>
                </a:solidFill>
              </a:rPr>
              <a:t>Jak často se preventivní prohlídky uskutečňují?</a:t>
            </a:r>
            <a:endParaRPr lang="cs-CZ" sz="2400" b="1" dirty="0">
              <a:solidFill>
                <a:srgbClr val="FF0066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18304" y="1916832"/>
            <a:ext cx="2207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chemeClr val="accent2">
                    <a:lumMod val="50000"/>
                  </a:schemeClr>
                </a:solidFill>
              </a:rPr>
              <a:t>Dětský lékař</a:t>
            </a:r>
            <a:endParaRPr lang="cs-CZ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30875" y="3024216"/>
            <a:ext cx="18389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chemeClr val="accent2">
                    <a:lumMod val="50000"/>
                  </a:schemeClr>
                </a:solidFill>
              </a:rPr>
              <a:t>Oční lékař</a:t>
            </a:r>
            <a:endParaRPr lang="cs-CZ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35605" y="4149079"/>
            <a:ext cx="2059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accent2">
                    <a:lumMod val="50000"/>
                  </a:schemeClr>
                </a:solidFill>
              </a:rPr>
              <a:t>Zubní lékař</a:t>
            </a:r>
            <a:endParaRPr lang="cs-CZ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18305" y="5445224"/>
            <a:ext cx="18710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chemeClr val="accent2">
                    <a:lumMod val="50000"/>
                  </a:schemeClr>
                </a:solidFill>
              </a:rPr>
              <a:t>Gynekolog</a:t>
            </a:r>
            <a:endParaRPr lang="cs-CZ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821463" y="1880690"/>
            <a:ext cx="5142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Od tří let věku prohlídka co dva roky, mladší děti častěji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821463" y="4056745"/>
            <a:ext cx="4110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Školní děti dvakrát za rok, dospělý jednou ročně.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821463" y="3139033"/>
            <a:ext cx="2169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Jedenkrát ročně. 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821463" y="5352890"/>
            <a:ext cx="48846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Pokud nejsou potíže, tak jedenkrát ročně.</a:t>
            </a:r>
          </a:p>
          <a:p>
            <a:r>
              <a:rPr lang="cs-CZ" dirty="0" smtClean="0"/>
              <a:t>Při používání antikoncepce-co půl roku. </a:t>
            </a:r>
            <a:endParaRPr lang="cs-CZ" dirty="0"/>
          </a:p>
        </p:txBody>
      </p:sp>
      <p:sp>
        <p:nvSpPr>
          <p:cNvPr id="12" name="Šipka doprava 11"/>
          <p:cNvSpPr/>
          <p:nvPr/>
        </p:nvSpPr>
        <p:spPr>
          <a:xfrm>
            <a:off x="3085582" y="1997681"/>
            <a:ext cx="453242" cy="299966"/>
          </a:xfrm>
          <a:prstGeom prst="rightArrow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000" dirty="0"/>
          </a:p>
        </p:txBody>
      </p:sp>
      <p:sp>
        <p:nvSpPr>
          <p:cNvPr id="14" name="Šipka doprava 13"/>
          <p:cNvSpPr/>
          <p:nvPr/>
        </p:nvSpPr>
        <p:spPr>
          <a:xfrm>
            <a:off x="3085582" y="3139033"/>
            <a:ext cx="453242" cy="299966"/>
          </a:xfrm>
          <a:prstGeom prst="rightArrow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000" dirty="0"/>
          </a:p>
        </p:txBody>
      </p:sp>
      <p:sp>
        <p:nvSpPr>
          <p:cNvPr id="15" name="Šipka doprava 14"/>
          <p:cNvSpPr/>
          <p:nvPr/>
        </p:nvSpPr>
        <p:spPr>
          <a:xfrm>
            <a:off x="3085582" y="4229928"/>
            <a:ext cx="453242" cy="299966"/>
          </a:xfrm>
          <a:prstGeom prst="rightArrow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000" dirty="0"/>
          </a:p>
        </p:txBody>
      </p:sp>
      <p:sp>
        <p:nvSpPr>
          <p:cNvPr id="16" name="Šipka doprava 15"/>
          <p:cNvSpPr/>
          <p:nvPr/>
        </p:nvSpPr>
        <p:spPr>
          <a:xfrm>
            <a:off x="3074080" y="5509251"/>
            <a:ext cx="453242" cy="299966"/>
          </a:xfrm>
          <a:prstGeom prst="rightArrow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1560005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8" grpId="0"/>
      <p:bldP spid="9" grpId="0"/>
      <p:bldP spid="10" grpId="0"/>
      <p:bldP spid="11" grpId="0"/>
      <p:bldP spid="12" grpId="0" animBg="1"/>
      <p:bldP spid="14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1">
  <a:themeElements>
    <a:clrScheme name="Vlastní 1">
      <a:dk1>
        <a:srgbClr val="002060"/>
      </a:dk1>
      <a:lt1>
        <a:srgbClr val="E9F5DB"/>
      </a:lt1>
      <a:dk2>
        <a:srgbClr val="33CC33"/>
      </a:dk2>
      <a:lt2>
        <a:srgbClr val="00FF00"/>
      </a:lt2>
      <a:accent1>
        <a:srgbClr val="838D9B"/>
      </a:accent1>
      <a:accent2>
        <a:srgbClr val="00FF00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Infinity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Infinity">
      <a:fillStyleLst>
        <a:solidFill>
          <a:schemeClr val="phClr">
            <a:shade val="95000"/>
            <a:satMod val="115000"/>
          </a:schemeClr>
        </a:solidFill>
        <a:gradFill rotWithShape="1">
          <a:gsLst>
            <a:gs pos="0">
              <a:schemeClr val="phClr">
                <a:tint val="90000"/>
                <a:alpha val="50000"/>
                <a:satMod val="150000"/>
              </a:schemeClr>
            </a:gs>
            <a:gs pos="35000">
              <a:schemeClr val="phClr">
                <a:tint val="100000"/>
                <a:alpha val="80000"/>
                <a:satMod val="130000"/>
              </a:schemeClr>
            </a:gs>
            <a:gs pos="100000">
              <a:schemeClr val="phClr">
                <a:tint val="100000"/>
                <a:shade val="90000"/>
                <a:alpha val="95000"/>
                <a:satMod val="11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51000"/>
                <a:alpha val="90000"/>
                <a:satMod val="130000"/>
              </a:schemeClr>
            </a:gs>
            <a:gs pos="50000">
              <a:schemeClr val="phClr">
                <a:shade val="93000"/>
                <a:alpha val="70000"/>
                <a:satMod val="130000"/>
              </a:schemeClr>
            </a:gs>
            <a:gs pos="75000">
              <a:schemeClr val="phClr">
                <a:shade val="94000"/>
                <a:alpha val="50000"/>
                <a:satMod val="135000"/>
              </a:schemeClr>
            </a:gs>
            <a:gs pos="100000">
              <a:schemeClr val="phClr">
                <a:shade val="94000"/>
                <a:alpha val="50000"/>
                <a:satMod val="135000"/>
              </a:schemeClr>
            </a:gs>
          </a:gsLst>
          <a:lin ang="0" scaled="0"/>
        </a:gradFill>
      </a:fillStyleLst>
      <a:lnStyleLst>
        <a:ln w="19050" cap="flat" cmpd="sng" algn="ctr">
          <a:solidFill>
            <a:schemeClr val="phClr">
              <a:shade val="95000"/>
            </a:schemeClr>
          </a:solidFill>
          <a:prstDash val="solid"/>
        </a:ln>
        <a:ln w="31750" cap="flat" cmpd="sng" algn="ctr">
          <a:solidFill>
            <a:schemeClr val="phClr">
              <a:shade val="95000"/>
              <a:satMod val="110000"/>
            </a:schemeClr>
          </a:solidFill>
          <a:prstDash val="solid"/>
        </a:ln>
        <a:ln w="57150" cap="flat" cmpd="dbl" algn="ctr">
          <a:solidFill>
            <a:schemeClr val="phClr">
              <a:shade val="95000"/>
              <a:satMod val="130000"/>
            </a:schemeClr>
          </a:solidFill>
          <a:prstDash val="solid"/>
        </a:ln>
      </a:lnStyleLst>
      <a:effectStyleLst>
        <a:effectStyle>
          <a:effectLst>
            <a:outerShdw blurRad="63500" dist="25400" dir="5400000" sx="101000" sy="101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63500" dist="12700" dir="5400000" sx="101000" sy="101000" algn="ctr" rotWithShape="0">
              <a:srgbClr val="000000">
                <a:alpha val="50000"/>
              </a:srgbClr>
            </a:outerShdw>
            <a:reflection blurRad="12700" stA="26000" endPos="15000" dist="19050" dir="5400000" sy="-100000" rotWithShape="0"/>
          </a:effectLst>
        </a:effectStyle>
        <a:effectStyle>
          <a:effectLst>
            <a:innerShdw blurRad="101600" dist="12700">
              <a:srgbClr val="000000">
                <a:alpha val="35000"/>
              </a:srgbClr>
            </a:innerShdw>
            <a:reflection blurRad="12700" stA="26000" endPos="25000" dist="1905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>
            <a:bevelT w="381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250000"/>
              </a:schemeClr>
            </a:gs>
            <a:gs pos="40000">
              <a:schemeClr val="phClr">
                <a:tint val="90000"/>
                <a:shade val="80000"/>
                <a:satMod val="200000"/>
              </a:schemeClr>
            </a:gs>
            <a:gs pos="100000">
              <a:schemeClr val="phClr">
                <a:shade val="20000"/>
                <a:satMod val="17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563</TotalTime>
  <Words>314</Words>
  <Application>Microsoft Office PowerPoint</Application>
  <PresentationFormat>Předvádění na obrazovce (4:3)</PresentationFormat>
  <Paragraphs>61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1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Balonová</dc:creator>
  <cp:lastModifiedBy>Iva</cp:lastModifiedBy>
  <cp:revision>51</cp:revision>
  <dcterms:created xsi:type="dcterms:W3CDTF">2012-02-07T09:38:41Z</dcterms:created>
  <dcterms:modified xsi:type="dcterms:W3CDTF">2020-04-27T08:37:30Z</dcterms:modified>
</cp:coreProperties>
</file>