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64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Kliknutím lze upravit styl předlohy.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61E9-8C73-4802-931A-70B6749488D8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E568-E299-4067-B3A0-A173C57DF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61E9-8C73-4802-931A-70B6749488D8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E568-E299-4067-B3A0-A173C57DF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AF2361E9-8C73-4802-931A-70B6749488D8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F06DE568-E299-4067-B3A0-A173C57DF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Kliknutím lze upravit styl předlohy.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61E9-8C73-4802-931A-70B6749488D8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E568-E299-4067-B3A0-A173C57DF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61E9-8C73-4802-931A-70B6749488D8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E568-E299-4067-B3A0-A173C57DF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361E9-8C73-4802-931A-70B6749488D8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DE568-E299-4067-B3A0-A173C57DF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61E9-8C73-4802-931A-70B6749488D8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E568-E299-4067-B3A0-A173C57DF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61E9-8C73-4802-931A-70B6749488D8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E568-E299-4067-B3A0-A173C57DF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61E9-8C73-4802-931A-70B6749488D8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E568-E299-4067-B3A0-A173C57DF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61E9-8C73-4802-931A-70B6749488D8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E568-E299-4067-B3A0-A173C57DF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61E9-8C73-4802-931A-70B6749488D8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E568-E299-4067-B3A0-A173C57DF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cs-CZ" altLang="ja-JP" smtClean="0"/>
              <a:t>Kliknutím na ikonu přidáte obrázek.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61E9-8C73-4802-931A-70B6749488D8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E568-E299-4067-B3A0-A173C57DF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F2361E9-8C73-4802-931A-70B6749488D8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06DE568-E299-4067-B3A0-A173C57DF73E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1484784"/>
            <a:ext cx="6400816" cy="1872208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7200" b="1" i="1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Mimořádná</a:t>
            </a:r>
            <a:r>
              <a:rPr lang="cs-CZ" sz="7200" b="1" i="1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7200" b="1" i="1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událost</a:t>
            </a:r>
            <a:endParaRPr lang="cs-CZ" sz="7200" b="1" i="1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26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999686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Rozhodni, zda je nutné v 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uvedené situaci volat </a:t>
            </a:r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IZS. Které 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číslo použiješ</a:t>
            </a:r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?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/>
            </a:r>
            <a:b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</a:br>
            <a:endParaRPr lang="cs-CZ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173177"/>
              </p:ext>
            </p:extLst>
          </p:nvPr>
        </p:nvGraphicFramePr>
        <p:xfrm>
          <a:off x="1043608" y="2740715"/>
          <a:ext cx="7056784" cy="162008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47026"/>
                <a:gridCol w="5174876"/>
                <a:gridCol w="1234882"/>
              </a:tblGrid>
              <a:tr h="1620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effectLst/>
                        </a:rPr>
                        <a:t>3.</a:t>
                      </a:r>
                      <a:endParaRPr lang="cs-CZ" sz="4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Někdo rozbíjí výlohu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obchodu</a:t>
                      </a:r>
                      <a:endParaRPr lang="cs-CZ" sz="4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  <a:endParaRPr lang="cs-CZ" sz="4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Šipka dolů 4"/>
          <p:cNvSpPr/>
          <p:nvPr/>
        </p:nvSpPr>
        <p:spPr>
          <a:xfrm>
            <a:off x="6661680" y="2780928"/>
            <a:ext cx="1656184" cy="2420928"/>
          </a:xfrm>
          <a:prstGeom prst="downArrow">
            <a:avLst/>
          </a:prstGeom>
          <a:solidFill>
            <a:srgbClr val="00B050"/>
          </a:solidFill>
          <a:ln>
            <a:solidFill>
              <a:srgbClr val="00B050">
                <a:alpha val="9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78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999686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Rozhodni, zda je nutné v 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uvedené situaci volat </a:t>
            </a:r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IZS. Které 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číslo použiješ</a:t>
            </a:r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?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/>
            </a:r>
            <a:b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</a:br>
            <a:endParaRPr lang="cs-CZ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202803"/>
              </p:ext>
            </p:extLst>
          </p:nvPr>
        </p:nvGraphicFramePr>
        <p:xfrm>
          <a:off x="1043608" y="2740715"/>
          <a:ext cx="7056784" cy="162008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47026"/>
                <a:gridCol w="5174876"/>
                <a:gridCol w="1234882"/>
              </a:tblGrid>
              <a:tr h="1620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effectLst/>
                        </a:rPr>
                        <a:t>4.</a:t>
                      </a:r>
                      <a:endParaRPr lang="cs-CZ" sz="4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Kamarád spadl z kola a nehýbá 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</a:t>
                      </a:r>
                      <a:endParaRPr lang="cs-CZ" sz="4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Šipka dolů 4"/>
          <p:cNvSpPr/>
          <p:nvPr/>
        </p:nvSpPr>
        <p:spPr>
          <a:xfrm>
            <a:off x="6660232" y="2708920"/>
            <a:ext cx="1656184" cy="2420928"/>
          </a:xfrm>
          <a:prstGeom prst="downArrow">
            <a:avLst/>
          </a:prstGeom>
          <a:solidFill>
            <a:srgbClr val="00B050"/>
          </a:solidFill>
          <a:ln>
            <a:solidFill>
              <a:srgbClr val="00B050">
                <a:alpha val="9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5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999686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Rozhodni, zda je nutné v 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uvedené situaci volat </a:t>
            </a:r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IZS. Které 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číslo použiješ</a:t>
            </a:r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?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/>
            </a:r>
            <a:b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</a:br>
            <a:endParaRPr lang="cs-CZ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3470"/>
              </p:ext>
            </p:extLst>
          </p:nvPr>
        </p:nvGraphicFramePr>
        <p:xfrm>
          <a:off x="1043608" y="2740715"/>
          <a:ext cx="7056784" cy="97631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47026"/>
                <a:gridCol w="5174876"/>
                <a:gridCol w="1234882"/>
              </a:tblGrid>
              <a:tr h="976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effectLst/>
                        </a:rPr>
                        <a:t>5.</a:t>
                      </a:r>
                      <a:endParaRPr lang="cs-CZ" sz="4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 chaty se valí kouř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cs-CZ" sz="4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Šipka dolů 4"/>
          <p:cNvSpPr/>
          <p:nvPr/>
        </p:nvSpPr>
        <p:spPr>
          <a:xfrm>
            <a:off x="6660232" y="2736751"/>
            <a:ext cx="1728192" cy="1772369"/>
          </a:xfrm>
          <a:prstGeom prst="downArrow">
            <a:avLst/>
          </a:prstGeom>
          <a:solidFill>
            <a:srgbClr val="00B050"/>
          </a:solidFill>
          <a:ln>
            <a:solidFill>
              <a:srgbClr val="00B050">
                <a:alpha val="9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88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640960" cy="1999686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                  Kontrola  </a:t>
            </a:r>
            <a:endParaRPr lang="cs-CZ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810447"/>
              </p:ext>
            </p:extLst>
          </p:nvPr>
        </p:nvGraphicFramePr>
        <p:xfrm>
          <a:off x="1331640" y="2348880"/>
          <a:ext cx="6120679" cy="302433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3882"/>
                <a:gridCol w="4534684"/>
                <a:gridCol w="1082113"/>
              </a:tblGrid>
              <a:tr h="604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effectLst/>
                        </a:rPr>
                        <a:t>1.</a:t>
                      </a:r>
                      <a:endParaRPr lang="cs-CZ" sz="11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effectLst/>
                        </a:rPr>
                        <a:t>V parku je podezřelý balíček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158</a:t>
                      </a:r>
                      <a:endParaRPr lang="cs-CZ" sz="32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effectLst/>
                        </a:rPr>
                        <a:t>2.</a:t>
                      </a:r>
                      <a:endParaRPr lang="cs-CZ" sz="11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>
                          <a:effectLst/>
                        </a:rPr>
                        <a:t>Uslyšíš kolísavý zvuk sirény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NE</a:t>
                      </a:r>
                      <a:endParaRPr lang="cs-CZ" sz="32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effectLst/>
                        </a:rPr>
                        <a:t>3.</a:t>
                      </a:r>
                      <a:endParaRPr lang="cs-CZ" sz="11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>
                          <a:effectLst/>
                        </a:rPr>
                        <a:t>Někdo rozbíjí výlohu obchodu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158</a:t>
                      </a:r>
                      <a:endParaRPr lang="cs-CZ" sz="32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effectLst/>
                        </a:rPr>
                        <a:t>4.</a:t>
                      </a:r>
                      <a:endParaRPr lang="cs-CZ" sz="11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>
                          <a:effectLst/>
                        </a:rPr>
                        <a:t>Kamarád spadl z kola a nehýbá se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155</a:t>
                      </a:r>
                      <a:endParaRPr lang="cs-CZ" sz="32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effectLst/>
                        </a:rPr>
                        <a:t>5.</a:t>
                      </a:r>
                      <a:endParaRPr lang="cs-CZ" sz="11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>
                          <a:effectLst/>
                        </a:rPr>
                        <a:t>Z chaty se valí kouř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150</a:t>
                      </a:r>
                      <a:endParaRPr lang="cs-CZ" sz="32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06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640960" cy="1999686"/>
          </a:xfrm>
        </p:spPr>
        <p:txBody>
          <a:bodyPr>
            <a:normAutofit/>
          </a:bodyPr>
          <a:lstStyle/>
          <a:p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Jaké informace IZS poskytneš?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/>
            </a:r>
            <a:b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</a:br>
            <a:endParaRPr lang="cs-CZ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75856" y="2223735"/>
            <a:ext cx="299190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Jméno (</a:t>
            </a:r>
            <a:r>
              <a:rPr lang="cs-CZ" sz="3200" dirty="0" err="1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tel.číslo</a:t>
            </a:r>
            <a:r>
              <a:rPr lang="cs-CZ" sz="32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)</a:t>
            </a:r>
            <a:endParaRPr lang="cs-CZ" sz="3200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  <a:p>
            <a:r>
              <a:rPr lang="cs-CZ" sz="32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Místo </a:t>
            </a:r>
          </a:p>
          <a:p>
            <a:r>
              <a:rPr lang="cs-CZ" sz="32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Popis situace</a:t>
            </a:r>
          </a:p>
          <a:p>
            <a:r>
              <a:rPr lang="cs-CZ" sz="32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Zranění</a:t>
            </a:r>
            <a:endParaRPr lang="cs-CZ" sz="3200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  <a:p>
            <a:r>
              <a:rPr lang="cs-CZ" sz="32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Čas</a:t>
            </a:r>
            <a:endParaRPr lang="cs-CZ" sz="3200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5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6400816" cy="92868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Zdroje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63688" y="2219672"/>
            <a:ext cx="2155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Vlastní zdroje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140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120896" cy="1152128"/>
          </a:xfrm>
        </p:spPr>
        <p:txBody>
          <a:bodyPr>
            <a:noAutofit/>
          </a:bodyPr>
          <a:lstStyle/>
          <a:p>
            <a:pPr algn="l"/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Vyjmenuj tři události, které považujeme za 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mimořádné</a:t>
            </a:r>
            <a:endParaRPr lang="cs-CZ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48034"/>
              </p:ext>
            </p:extLst>
          </p:nvPr>
        </p:nvGraphicFramePr>
        <p:xfrm>
          <a:off x="3203848" y="2060848"/>
          <a:ext cx="3768080" cy="3876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8080"/>
              </a:tblGrid>
              <a:tr h="432048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</a:rPr>
                        <a:t>Velký</a:t>
                      </a:r>
                      <a:r>
                        <a:rPr lang="cs-CZ" sz="28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</a:rPr>
                        <a:t> požár</a:t>
                      </a:r>
                    </a:p>
                    <a:p>
                      <a:endParaRPr lang="cs-CZ" sz="2800" b="1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sz="28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</a:rPr>
                        <a:t>Tornádo</a:t>
                      </a:r>
                      <a:endParaRPr lang="cs-CZ" sz="2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cs-CZ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</a:rPr>
                        <a:t>Chemická havárie</a:t>
                      </a:r>
                      <a:endParaRPr lang="cs-CZ" sz="2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cs-CZ" sz="2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</a:rPr>
                        <a:t>Nebezpečná</a:t>
                      </a:r>
                      <a:r>
                        <a:rPr lang="cs-CZ" sz="28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</a:rPr>
                        <a:t> zásilka …</a:t>
                      </a:r>
                      <a:endParaRPr lang="cs-CZ" sz="2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cs-CZ" sz="2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87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Uslyšíš kolísavý zvuk sirény. </a:t>
            </a:r>
            <a:endParaRPr lang="cs-CZ" sz="4800" b="1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Co je to za signál?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40188" cy="2736304"/>
          </a:xfrm>
          <a:scene3d>
            <a:camera prst="perspectiveHeroicExtremeLeftFacing"/>
            <a:lightRig rig="threePt" dir="t"/>
          </a:scene3d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5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Všeobecná  výstraha       </a:t>
            </a:r>
            <a:endParaRPr lang="cs-CZ" sz="5800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4000" b="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 </a:t>
            </a:r>
            <a:r>
              <a:rPr lang="cs-CZ" sz="4000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Jak se zachováš?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06933" y="2780928"/>
            <a:ext cx="4536504" cy="3951288"/>
          </a:xfrm>
          <a:scene3d>
            <a:camera prst="perspectiveHeroicExtremeRightFacing"/>
            <a:lightRig rig="threePt" dir="t"/>
          </a:scene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cs-CZ" sz="4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ychle </a:t>
            </a:r>
            <a:r>
              <a:rPr lang="cs-CZ" sz="4400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se ukryješ v nejbližší zděné </a:t>
            </a:r>
            <a:r>
              <a:rPr lang="cs-CZ" sz="4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budově</a:t>
            </a:r>
            <a:endParaRPr lang="cs-CZ" sz="4400" dirty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4400" b="1" dirty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1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V rámci mimořádné události vyhlásil </a:t>
            </a:r>
            <a:r>
              <a:rPr lang="cs-CZ" sz="4900" dirty="0" err="1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MěÚ</a:t>
            </a:r>
            <a:r>
              <a:rPr lang="cs-CZ" sz="4900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 evakuaci.</a:t>
            </a:r>
            <a:r>
              <a:rPr lang="cs-CZ" u="sng" dirty="0">
                <a:effectLst/>
              </a:rPr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1535113"/>
            <a:ext cx="4029844" cy="639762"/>
          </a:xfrm>
        </p:spPr>
        <p:txBody>
          <a:bodyPr>
            <a:noAutofit/>
          </a:bodyPr>
          <a:lstStyle/>
          <a:p>
            <a:r>
              <a:rPr lang="cs-CZ" b="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C</a:t>
            </a:r>
            <a:r>
              <a:rPr lang="cs-CZ" b="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o </a:t>
            </a:r>
            <a:r>
              <a:rPr lang="cs-CZ" b="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to pro občany </a:t>
            </a:r>
            <a:r>
              <a:rPr lang="cs-CZ" b="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znamená?</a:t>
            </a:r>
            <a:endParaRPr lang="cs-CZ" b="0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scene3d>
            <a:camera prst="perspectiveHeroicExtremeLeftFacing"/>
            <a:lightRig rig="threePt" dir="t"/>
          </a:scene3d>
        </p:spPr>
        <p:txBody>
          <a:bodyPr/>
          <a:lstStyle/>
          <a:p>
            <a:pPr marL="0" indent="0">
              <a:buNone/>
            </a:pPr>
            <a:endParaRPr lang="cs-CZ" sz="3600" dirty="0" smtClean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36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Přemístění </a:t>
            </a:r>
            <a:r>
              <a:rPr lang="cs-CZ" sz="36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z ohroženého prostoru do bezpečí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b="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Co zajišťuje obec pro </a:t>
            </a:r>
            <a:r>
              <a:rPr lang="cs-CZ" b="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občany</a:t>
            </a:r>
            <a:r>
              <a:rPr lang="cs-CZ" b="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?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8064" y="1772816"/>
            <a:ext cx="3538736" cy="4137323"/>
          </a:xfrm>
          <a:scene3d>
            <a:camera prst="perspectiveHeroicExtremeRightFacing"/>
            <a:lightRig rig="threePt" dir="t"/>
          </a:scene3d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200" dirty="0" smtClean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3200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32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Ubytování</a:t>
            </a:r>
          </a:p>
          <a:p>
            <a:pPr marL="0" indent="0">
              <a:buNone/>
            </a:pPr>
            <a:r>
              <a:rPr lang="cs-CZ" sz="32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Odvoz</a:t>
            </a:r>
            <a:endParaRPr lang="cs-CZ" sz="3200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320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I</a:t>
            </a:r>
            <a:r>
              <a:rPr lang="cs-CZ" sz="32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nformace</a:t>
            </a:r>
            <a:endParaRPr lang="cs-CZ" sz="3200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6725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76456" cy="142362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Které </a:t>
            </a:r>
            <a:r>
              <a:rPr lang="cs-CZ" b="1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tři budovy </a:t>
            </a:r>
            <a:r>
              <a:rPr lang="cs-CZ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u nás ve městě by mohly sloužit jako nouzové ubytování? </a:t>
            </a:r>
            <a:endParaRPr lang="cs-CZ" b="1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131840" y="2636912"/>
            <a:ext cx="279845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Školy</a:t>
            </a:r>
          </a:p>
          <a:p>
            <a:r>
              <a:rPr lang="cs-CZ" sz="4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Hala</a:t>
            </a:r>
          </a:p>
          <a:p>
            <a:r>
              <a:rPr lang="cs-CZ" sz="4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Tělocvična …</a:t>
            </a:r>
          </a:p>
          <a:p>
            <a:endParaRPr lang="cs-CZ" sz="4000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2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216024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Maminka ti zabalila evakuační zavazadlo s uvedenými věcmi. 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Které čtyři nezbytné </a:t>
            </a:r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věci musíš přibalit 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?</a:t>
            </a:r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/>
            </a:r>
            <a:b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</a:br>
            <a:endParaRPr lang="cs-CZ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99592" y="2132856"/>
            <a:ext cx="29256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cs-CZ" sz="2400" dirty="0" smtClean="0"/>
              <a:t>Balená pitná voda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Svítilna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Peníze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Cestovní pas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Hygienické potřeby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Jídelní miska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436095" y="2132856"/>
            <a:ext cx="265476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Jídlo</a:t>
            </a:r>
          </a:p>
          <a:p>
            <a:r>
              <a:rPr lang="cs-CZ" sz="36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Oblečené </a:t>
            </a:r>
          </a:p>
          <a:p>
            <a:r>
              <a:rPr lang="cs-CZ" sz="36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Léky </a:t>
            </a:r>
          </a:p>
          <a:p>
            <a:r>
              <a:rPr lang="cs-CZ" sz="36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Spací pytel …</a:t>
            </a:r>
            <a:endParaRPr lang="cs-CZ" sz="3600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9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44878" cy="1999686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Vyber </a:t>
            </a:r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potraviny, které je vhodné použít v době evakuace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:</a:t>
            </a:r>
            <a:b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</a:br>
            <a:endParaRPr lang="cs-CZ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83768" y="2492896"/>
            <a:ext cx="46258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Masová konzerva</a:t>
            </a:r>
          </a:p>
          <a:p>
            <a:r>
              <a:rPr lang="cs-CZ" sz="36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Trvanlivý salám</a:t>
            </a:r>
          </a:p>
          <a:p>
            <a:r>
              <a:rPr lang="cs-CZ" sz="36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Obilné kuličky s kakaem</a:t>
            </a:r>
            <a:endParaRPr lang="cs-CZ" sz="3600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6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999686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Rozhodni, zda je nutné v 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uvedené situaci volat </a:t>
            </a:r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IZS. Které 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číslo použiješ</a:t>
            </a:r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?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/>
            </a:r>
            <a:b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</a:br>
            <a:endParaRPr lang="cs-CZ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04321"/>
              </p:ext>
            </p:extLst>
          </p:nvPr>
        </p:nvGraphicFramePr>
        <p:xfrm>
          <a:off x="1043608" y="2996952"/>
          <a:ext cx="7056784" cy="15422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47026"/>
                <a:gridCol w="5174876"/>
                <a:gridCol w="1234882"/>
              </a:tblGrid>
              <a:tr h="604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effectLst/>
                        </a:rPr>
                        <a:t>1.</a:t>
                      </a:r>
                      <a:endParaRPr lang="cs-CZ" sz="4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400" b="1" dirty="0" smtClean="0">
                          <a:effectLst/>
                        </a:rPr>
                        <a:t>V parku je podezřelý balíček</a:t>
                      </a:r>
                      <a:endParaRPr lang="cs-CZ" sz="4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4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158</a:t>
                      </a:r>
                      <a:endParaRPr lang="cs-CZ" sz="4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Šipka dolů 4"/>
          <p:cNvSpPr/>
          <p:nvPr/>
        </p:nvSpPr>
        <p:spPr>
          <a:xfrm>
            <a:off x="6660232" y="2996952"/>
            <a:ext cx="1656184" cy="2308076"/>
          </a:xfrm>
          <a:prstGeom prst="downArrow">
            <a:avLst/>
          </a:prstGeom>
          <a:solidFill>
            <a:srgbClr val="00B050"/>
          </a:solidFill>
          <a:ln>
            <a:solidFill>
              <a:srgbClr val="00B050">
                <a:alpha val="9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999686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Rozhodni, zda je nutné v 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uvedené situaci volat </a:t>
            </a:r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IZS. Které 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číslo použiješ</a:t>
            </a:r>
            <a:r>
              <a:rPr lang="cs-CZ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</a:rPr>
              <a:t>?</a:t>
            </a:r>
            <a: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/>
            </a:r>
            <a:br>
              <a:rPr lang="cs-CZ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</a:br>
            <a:endParaRPr lang="cs-CZ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031966"/>
              </p:ext>
            </p:extLst>
          </p:nvPr>
        </p:nvGraphicFramePr>
        <p:xfrm>
          <a:off x="1043608" y="2740715"/>
          <a:ext cx="7056784" cy="162008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47026"/>
                <a:gridCol w="5174876"/>
                <a:gridCol w="1234882"/>
              </a:tblGrid>
              <a:tr h="1620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effectLst/>
                        </a:rPr>
                        <a:t>2.</a:t>
                      </a:r>
                      <a:endParaRPr lang="cs-CZ" sz="4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400" b="1" dirty="0" smtClean="0">
                          <a:effectLst/>
                        </a:rPr>
                        <a:t>Uslyšíš kolísavý zvuk sirény</a:t>
                      </a:r>
                      <a:endParaRPr lang="cs-CZ" sz="4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endParaRPr lang="cs-CZ" sz="4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Šipka dolů 4"/>
          <p:cNvSpPr/>
          <p:nvPr/>
        </p:nvSpPr>
        <p:spPr>
          <a:xfrm>
            <a:off x="6732240" y="2736264"/>
            <a:ext cx="1656184" cy="2420928"/>
          </a:xfrm>
          <a:prstGeom prst="downArrow">
            <a:avLst/>
          </a:prstGeom>
          <a:solidFill>
            <a:srgbClr val="00B050"/>
          </a:solidFill>
          <a:ln>
            <a:solidFill>
              <a:srgbClr val="00B050">
                <a:alpha val="9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81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japonského obrazu</Template>
  <TotalTime>152</TotalTime>
  <Words>243</Words>
  <Application>Microsoft Office PowerPoint</Application>
  <PresentationFormat>Předvádění na obrazovce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YamatoPainting</vt:lpstr>
      <vt:lpstr>Mimořádná událost</vt:lpstr>
      <vt:lpstr>Vyjmenuj tři události, které považujeme za mimořádné</vt:lpstr>
      <vt:lpstr>Uslyšíš kolísavý zvuk sirény. </vt:lpstr>
      <vt:lpstr>V rámci mimořádné události vyhlásil MěÚ evakuaci. </vt:lpstr>
      <vt:lpstr>Které tři budovy u nás ve městě by mohly sloužit jako nouzové ubytování? </vt:lpstr>
      <vt:lpstr>Maminka ti zabalila evakuační zavazadlo s uvedenými věcmi. Které čtyři nezbytné věci musíš přibalit ? </vt:lpstr>
      <vt:lpstr>Vyber potraviny, které je vhodné použít v době evakuace: </vt:lpstr>
      <vt:lpstr>Rozhodni, zda je nutné v uvedené situaci volat IZS. Které číslo použiješ? </vt:lpstr>
      <vt:lpstr>Rozhodni, zda je nutné v uvedené situaci volat IZS. Které číslo použiješ? </vt:lpstr>
      <vt:lpstr>Rozhodni, zda je nutné v uvedené situaci volat IZS. Které číslo použiješ? </vt:lpstr>
      <vt:lpstr>Rozhodni, zda je nutné v uvedené situaci volat IZS. Které číslo použiješ? </vt:lpstr>
      <vt:lpstr>Rozhodni, zda je nutné v uvedené situaci volat IZS. Které číslo použiješ? </vt:lpstr>
      <vt:lpstr>                   Kontrola  </vt:lpstr>
      <vt:lpstr>Jaké informace IZS poskytneš? 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Mimořádná událost</dc:title>
  <dc:creator>OEM</dc:creator>
  <cp:lastModifiedBy>Iva</cp:lastModifiedBy>
  <cp:revision>17</cp:revision>
  <dcterms:created xsi:type="dcterms:W3CDTF">2011-09-10T20:36:31Z</dcterms:created>
  <dcterms:modified xsi:type="dcterms:W3CDTF">2020-05-16T16:25:12Z</dcterms:modified>
</cp:coreProperties>
</file>