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64" r:id="rId14"/>
    <p:sldId id="270" r:id="rId15"/>
    <p:sldId id="271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ctrTitle"/>
          </p:nvPr>
        </p:nvSpPr>
        <p:spPr>
          <a:xfrm>
            <a:off x="928662" y="1928803"/>
            <a:ext cx="7172348" cy="1470025"/>
          </a:xfrm>
        </p:spPr>
        <p:txBody>
          <a:bodyPr/>
          <a:lstStyle/>
          <a:p>
            <a:r>
              <a:rPr kumimoji="1" lang="cs-CZ" altLang="ja-JP" smtClean="0"/>
              <a:t>Kliknutím lze upravit styl.</a:t>
            </a:r>
            <a:endParaRPr kumimoji="1" lang="ja-JP" altLang="en-US" dirty="0"/>
          </a:p>
        </p:txBody>
      </p:sp>
      <p:sp>
        <p:nvSpPr>
          <p:cNvPr id="8" name="図形 7"/>
          <p:cNvSpPr>
            <a:spLocks noGrp="1"/>
          </p:cNvSpPr>
          <p:nvPr>
            <p:ph type="subTitle" idx="1"/>
          </p:nvPr>
        </p:nvSpPr>
        <p:spPr>
          <a:xfrm>
            <a:off x="1371600" y="3643314"/>
            <a:ext cx="6400800" cy="128588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cs-CZ" altLang="ja-JP" smtClean="0"/>
              <a:t>Kliknutím lze upravit styl předlohy.</a:t>
            </a:r>
            <a:endParaRPr kumimoji="1" lang="ja-JP" altLang="en-US" dirty="0"/>
          </a:p>
        </p:txBody>
      </p:sp>
      <p:sp>
        <p:nvSpPr>
          <p:cNvPr id="12" name="図形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61E9-8C73-4802-931A-70B6749488D8}" type="datetimeFigureOut">
              <a:rPr lang="cs-CZ" smtClean="0"/>
              <a:t>16.05.2020</a:t>
            </a:fld>
            <a:endParaRPr lang="cs-CZ"/>
          </a:p>
        </p:txBody>
      </p:sp>
      <p:sp>
        <p:nvSpPr>
          <p:cNvPr id="11" name="図形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8" name="図形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E568-E299-4067-B3A0-A173C57DF7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671514" y="274638"/>
            <a:ext cx="7829576" cy="1011222"/>
          </a:xfrm>
        </p:spPr>
        <p:txBody>
          <a:bodyPr/>
          <a:lstStyle/>
          <a:p>
            <a:r>
              <a:rPr kumimoji="1" lang="cs-CZ" altLang="ja-JP" smtClean="0"/>
              <a:t>Kliknutím lze upravit styl.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71514" y="1285860"/>
            <a:ext cx="7829576" cy="4357718"/>
          </a:xfrm>
        </p:spPr>
        <p:txBody>
          <a:bodyPr vert="eaVert"/>
          <a:lstStyle/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61E9-8C73-4802-931A-70B6749488D8}" type="datetimeFigureOut">
              <a:rPr lang="cs-CZ" smtClean="0"/>
              <a:t>16.05.2020</a:t>
            </a:fld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E568-E299-4067-B3A0-A173C57DF7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 orient="vert"/>
          </p:nvPr>
        </p:nvSpPr>
        <p:spPr>
          <a:xfrm>
            <a:off x="6643702" y="285730"/>
            <a:ext cx="1785950" cy="5565797"/>
          </a:xfrm>
        </p:spPr>
        <p:txBody>
          <a:bodyPr vert="eaVert"/>
          <a:lstStyle>
            <a:lvl1pPr>
              <a:defRPr>
                <a:gradFill flip="none" rotWithShape="1">
                  <a:gsLst>
                    <a:gs pos="0">
                      <a:schemeClr val="tx1">
                        <a:tint val="65000"/>
                      </a:schemeClr>
                    </a:gs>
                    <a:gs pos="49900">
                      <a:schemeClr val="tx1">
                        <a:tint val="95000"/>
                      </a:schemeClr>
                    </a:gs>
                    <a:gs pos="50000">
                      <a:schemeClr val="tx1"/>
                    </a:gs>
                    <a:gs pos="100000">
                      <a:schemeClr val="tx1">
                        <a:tint val="95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1" lang="cs-CZ" altLang="ja-JP" smtClean="0"/>
              <a:t>Kliknutím lze upravit styl.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orient="vert" idx="1"/>
          </p:nvPr>
        </p:nvSpPr>
        <p:spPr>
          <a:xfrm>
            <a:off x="642910" y="274640"/>
            <a:ext cx="5834090" cy="5583253"/>
          </a:xfrm>
        </p:spPr>
        <p:txBody>
          <a:bodyPr vert="eaVert"/>
          <a:lstStyle/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>
          <a:xfrm>
            <a:off x="652450" y="6356350"/>
            <a:ext cx="2133600" cy="365125"/>
          </a:xfrm>
        </p:spPr>
        <p:txBody>
          <a:bodyPr/>
          <a:lstStyle/>
          <a:p>
            <a:fld id="{AF2361E9-8C73-4802-931A-70B6749488D8}" type="datetimeFigureOut">
              <a:rPr lang="cs-CZ" smtClean="0"/>
              <a:t>16.05.2020</a:t>
            </a:fld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>
          <a:xfrm>
            <a:off x="6286512" y="6356350"/>
            <a:ext cx="2133600" cy="365125"/>
          </a:xfrm>
        </p:spPr>
        <p:txBody>
          <a:bodyPr/>
          <a:lstStyle/>
          <a:p>
            <a:fld id="{F06DE568-E299-4067-B3A0-A173C57DF7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cs-CZ" altLang="ja-JP" smtClean="0"/>
              <a:t>Kliknutím lze upravit styl.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cs-CZ" altLang="ja-JP" smtClean="0"/>
              <a:t>Kliknutím lze upravit styl předlohy.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61E9-8C73-4802-931A-70B6749488D8}" type="datetimeFigureOut">
              <a:rPr lang="cs-CZ" smtClean="0"/>
              <a:t>16.05.2020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E568-E299-4067-B3A0-A173C57DF7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cs-CZ" altLang="ja-JP" smtClean="0"/>
              <a:t>Kliknutím lze upravit styl.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61E9-8C73-4802-931A-70B6749488D8}" type="datetimeFigureOut">
              <a:rPr lang="cs-CZ" smtClean="0"/>
              <a:t>16.05.2020</a:t>
            </a:fld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E568-E299-4067-B3A0-A173C57DF7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000100" y="4714884"/>
            <a:ext cx="7215239" cy="86200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cs-CZ" altLang="ja-JP" smtClean="0"/>
              <a:t>Kliknutím lze upravit styl.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1000101" y="2857496"/>
            <a:ext cx="7215238" cy="178595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2"/>
                </a:solidFill>
              </a:defRPr>
            </a:lvl2pPr>
            <a:lvl3pPr marL="914400" indent="0">
              <a:buNone/>
              <a:defRPr sz="1600">
                <a:solidFill>
                  <a:schemeClr val="tx2"/>
                </a:solidFill>
              </a:defRPr>
            </a:lvl3pPr>
            <a:lvl4pPr marL="1371600" indent="0">
              <a:buNone/>
              <a:defRPr sz="1400">
                <a:solidFill>
                  <a:schemeClr val="tx2"/>
                </a:solidFill>
              </a:defRPr>
            </a:lvl4pPr>
            <a:lvl5pPr marL="1828800" indent="0">
              <a:buNone/>
              <a:defRPr sz="1400">
                <a:solidFill>
                  <a:schemeClr val="tx2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 dirty="0"/>
          </a:p>
        </p:txBody>
      </p:sp>
      <p:sp>
        <p:nvSpPr>
          <p:cNvPr id="4" name="図形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361E9-8C73-4802-931A-70B6749488D8}" type="datetimeFigureOut">
              <a:rPr lang="cs-CZ" smtClean="0"/>
              <a:t>16.05.2020</a:t>
            </a:fld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6DE568-E299-4067-B3A0-A173C57DF7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cs-CZ" altLang="ja-JP" smtClean="0"/>
              <a:t>Kliknutím lze upravit styl.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61E9-8C73-4802-931A-70B6749488D8}" type="datetimeFigureOut">
              <a:rPr lang="cs-CZ" smtClean="0"/>
              <a:t>16.05.2020</a:t>
            </a:fld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E568-E299-4067-B3A0-A173C57DF7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cs-CZ" altLang="ja-JP" smtClean="0"/>
              <a:t>Kliknutím lze upravit styl.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/>
          </a:p>
        </p:txBody>
      </p:sp>
      <p:sp>
        <p:nvSpPr>
          <p:cNvPr id="4" name="図形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/>
          </a:p>
        </p:txBody>
      </p:sp>
      <p:sp>
        <p:nvSpPr>
          <p:cNvPr id="5" name="図形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/>
          </a:p>
        </p:txBody>
      </p:sp>
      <p:sp>
        <p:nvSpPr>
          <p:cNvPr id="6" name="図形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/>
          </a:p>
        </p:txBody>
      </p:sp>
      <p:sp>
        <p:nvSpPr>
          <p:cNvPr id="7" name="図形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61E9-8C73-4802-931A-70B6749488D8}" type="datetimeFigureOut">
              <a:rPr lang="cs-CZ" smtClean="0"/>
              <a:t>16.05.2020</a:t>
            </a:fld>
            <a:endParaRPr lang="cs-CZ"/>
          </a:p>
        </p:txBody>
      </p:sp>
      <p:sp>
        <p:nvSpPr>
          <p:cNvPr id="8" name="図形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図形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E568-E299-4067-B3A0-A173C57DF7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671646" y="4572008"/>
            <a:ext cx="6400816" cy="928686"/>
          </a:xfrm>
        </p:spPr>
        <p:txBody>
          <a:bodyPr/>
          <a:lstStyle/>
          <a:p>
            <a:r>
              <a:rPr kumimoji="1" lang="cs-CZ" altLang="ja-JP" smtClean="0"/>
              <a:t>Kliknutím lze upravit styl.</a:t>
            </a:r>
            <a:endParaRPr kumimoji="1" lang="ja-JP" altLang="en-US" dirty="0"/>
          </a:p>
        </p:txBody>
      </p:sp>
      <p:sp>
        <p:nvSpPr>
          <p:cNvPr id="3" name="図形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61E9-8C73-4802-931A-70B6749488D8}" type="datetimeFigureOut">
              <a:rPr lang="cs-CZ" smtClean="0"/>
              <a:t>16.05.2020</a:t>
            </a:fld>
            <a:endParaRPr lang="cs-CZ"/>
          </a:p>
        </p:txBody>
      </p:sp>
      <p:sp>
        <p:nvSpPr>
          <p:cNvPr id="4" name="図形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図形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E568-E299-4067-B3A0-A173C57DF7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61E9-8C73-4802-931A-70B6749488D8}" type="datetimeFigureOut">
              <a:rPr lang="cs-CZ" smtClean="0"/>
              <a:t>16.05.2020</a:t>
            </a:fld>
            <a:endParaRPr lang="cs-CZ"/>
          </a:p>
        </p:txBody>
      </p:sp>
      <p:sp>
        <p:nvSpPr>
          <p:cNvPr id="3" name="図形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図形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E568-E299-4067-B3A0-A173C57DF7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cs-CZ" altLang="ja-JP" smtClean="0"/>
              <a:t>Kliknutím lze upravit styl.</a:t>
            </a:r>
            <a:endParaRPr kumimoji="1" lang="ja-JP" altLang="en-US"/>
          </a:p>
        </p:txBody>
      </p:sp>
      <p:sp>
        <p:nvSpPr>
          <p:cNvPr id="3" name="図形 2"/>
          <p:cNvSpPr>
            <a:spLocks noGrp="1"/>
          </p:cNvSpPr>
          <p:nvPr>
            <p:ph idx="1"/>
          </p:nvPr>
        </p:nvSpPr>
        <p:spPr>
          <a:xfrm>
            <a:off x="3575050" y="1428737"/>
            <a:ext cx="5111750" cy="469742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61E9-8C73-4802-931A-70B6749488D8}" type="datetimeFigureOut">
              <a:rPr lang="cs-CZ" smtClean="0"/>
              <a:t>16.05.2020</a:t>
            </a:fld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E568-E299-4067-B3A0-A173C57DF7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図形 1"/>
          <p:cNvSpPr>
            <a:spLocks noGrp="1"/>
          </p:cNvSpPr>
          <p:nvPr>
            <p:ph type="title"/>
          </p:nvPr>
        </p:nvSpPr>
        <p:spPr>
          <a:xfrm>
            <a:off x="1792288" y="5014914"/>
            <a:ext cx="5486400" cy="414350"/>
          </a:xfrm>
        </p:spPr>
        <p:txBody>
          <a:bodyPr anchor="b"/>
          <a:lstStyle>
            <a:lvl1pPr algn="ctr">
              <a:defRPr sz="2000" b="1"/>
            </a:lvl1pPr>
          </a:lstStyle>
          <a:p>
            <a:r>
              <a:rPr kumimoji="1" lang="cs-CZ" altLang="ja-JP" smtClean="0"/>
              <a:t>Kliknutím lze upravit styl.</a:t>
            </a:r>
            <a:endParaRPr kumimoji="1" lang="ja-JP" altLang="en-US" dirty="0"/>
          </a:p>
        </p:txBody>
      </p:sp>
      <p:sp>
        <p:nvSpPr>
          <p:cNvPr id="3" name="正方形/長方形 2"/>
          <p:cNvSpPr>
            <a:spLocks noGrp="1"/>
          </p:cNvSpPr>
          <p:nvPr>
            <p:ph type="pic" idx="1"/>
          </p:nvPr>
        </p:nvSpPr>
        <p:spPr>
          <a:xfrm>
            <a:off x="1792288" y="742960"/>
            <a:ext cx="5486400" cy="4114800"/>
          </a:xfrm>
          <a:prstGeom prst="rect">
            <a:avLst/>
          </a:prstGeom>
          <a:noFill/>
          <a:ln w="50800" cap="sq">
            <a:solidFill>
              <a:schemeClr val="tx1"/>
            </a:solidFill>
            <a:miter lim="800000"/>
          </a:ln>
          <a:effectLst>
            <a:outerShdw blurRad="76200" dist="50800" dir="13500000" algn="tl" rotWithShape="0">
              <a:schemeClr val="bg1">
                <a:alpha val="80000"/>
              </a:scheme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cs-CZ" altLang="ja-JP" smtClean="0"/>
              <a:t>Kliknutím na ikonu přidáte obrázek.</a:t>
            </a:r>
            <a:endParaRPr kumimoji="1" lang="ja-JP" altLang="en-US" dirty="0"/>
          </a:p>
        </p:txBody>
      </p:sp>
      <p:sp>
        <p:nvSpPr>
          <p:cNvPr id="4" name="図形 3"/>
          <p:cNvSpPr>
            <a:spLocks noGrp="1"/>
          </p:cNvSpPr>
          <p:nvPr>
            <p:ph type="body" sz="half" idx="2"/>
          </p:nvPr>
        </p:nvSpPr>
        <p:spPr>
          <a:xfrm>
            <a:off x="1792288" y="5481658"/>
            <a:ext cx="5486400" cy="804862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cs-CZ" altLang="ja-JP" smtClean="0"/>
              <a:t>Kliknutím lze upravit styly předlohy textu.</a:t>
            </a:r>
          </a:p>
          <a:p>
            <a:pPr lvl="1"/>
            <a:r>
              <a:rPr kumimoji="1" lang="cs-CZ" altLang="ja-JP" smtClean="0"/>
              <a:t>Druhá úroveň</a:t>
            </a:r>
          </a:p>
          <a:p>
            <a:pPr lvl="2"/>
            <a:r>
              <a:rPr kumimoji="1" lang="cs-CZ" altLang="ja-JP" smtClean="0"/>
              <a:t>Třetí úroveň</a:t>
            </a:r>
          </a:p>
          <a:p>
            <a:pPr lvl="3"/>
            <a:r>
              <a:rPr kumimoji="1" lang="cs-CZ" altLang="ja-JP" smtClean="0"/>
              <a:t>Čtvrtá úroveň</a:t>
            </a:r>
          </a:p>
          <a:p>
            <a:pPr lvl="4"/>
            <a:r>
              <a:rPr kumimoji="1" lang="cs-CZ" altLang="ja-JP" smtClean="0"/>
              <a:t>Pátá úroveň</a:t>
            </a:r>
            <a:endParaRPr lang="ja-JP" dirty="0"/>
          </a:p>
        </p:txBody>
      </p:sp>
      <p:sp>
        <p:nvSpPr>
          <p:cNvPr id="5" name="図形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361E9-8C73-4802-931A-70B6749488D8}" type="datetimeFigureOut">
              <a:rPr lang="cs-CZ" smtClean="0"/>
              <a:t>16.05.2020</a:t>
            </a:fld>
            <a:endParaRPr lang="cs-CZ"/>
          </a:p>
        </p:txBody>
      </p:sp>
      <p:sp>
        <p:nvSpPr>
          <p:cNvPr id="6" name="図形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図形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6DE568-E299-4067-B3A0-A173C57DF73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正方形/長方形 17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kumimoji="1" lang="ja-JP" altLang="en-US" dirty="0" smtClean="0"/>
              <a:t>マスタ テキストの書式設定</a:t>
            </a:r>
            <a:endParaRPr lang="ja-JP" dirty="0"/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9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29" name="正方形/長方形 28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AF2361E9-8C73-4802-931A-70B6749488D8}" type="datetimeFigureOut">
              <a:rPr lang="cs-CZ" smtClean="0"/>
              <a:t>16.05.2020</a:t>
            </a:fld>
            <a:endParaRPr lang="cs-CZ"/>
          </a:p>
        </p:txBody>
      </p:sp>
      <p:sp>
        <p:nvSpPr>
          <p:cNvPr id="4" name="正方形/長方形 3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0" name="正方形/長方形 9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06DE568-E299-4067-B3A0-A173C57DF73E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正方形/長方形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</p:spPr>
        <p:txBody>
          <a:bodyPr vert="horz" rtlCol="0" anchor="ctr">
            <a:normAutofit/>
          </a:bodyPr>
          <a:lstStyle/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3" r:id="rId12"/>
  </p:sldLayoutIdLst>
  <p:txStyles>
    <p:titleStyle>
      <a:lvl1pPr algn="ctr" rtl="0" eaLnBrk="1" latinLnBrk="0" hangingPunct="1">
        <a:spcBef>
          <a:spcPct val="0"/>
        </a:spcBef>
        <a:buNone/>
        <a:defRPr kumimoji="1" sz="4400" baseline="0">
          <a:ln w="12700">
            <a:solidFill>
              <a:schemeClr val="tx1">
                <a:tint val="95000"/>
              </a:schemeClr>
            </a:solidFill>
          </a:ln>
          <a:gradFill>
            <a:gsLst>
              <a:gs pos="0">
                <a:schemeClr val="tx1">
                  <a:tint val="65000"/>
                </a:schemeClr>
              </a:gs>
              <a:gs pos="49900">
                <a:schemeClr val="tx1">
                  <a:tint val="95000"/>
                </a:schemeClr>
              </a:gs>
              <a:gs pos="50000">
                <a:schemeClr val="tx1"/>
              </a:gs>
              <a:gs pos="100000">
                <a:schemeClr val="tx1">
                  <a:tint val="95000"/>
                </a:schemeClr>
              </a:gs>
            </a:gsLst>
            <a:lin ang="5400000" scaled="1"/>
          </a:gradFill>
          <a:effectLst>
            <a:outerShdw blurRad="127000" algn="tl" rotWithShape="0">
              <a:schemeClr val="bg1">
                <a:alpha val="5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tx1"/>
        </a:buClr>
        <a:buFont typeface="Wingdings"/>
        <a:buChar char="n"/>
        <a:defRPr kumimoji="1" sz="3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tx2">
            <a:shade val="75000"/>
          </a:schemeClr>
        </a:buClr>
        <a:buSzPct val="85000"/>
        <a:buFont typeface="Wingdings"/>
        <a:buChar char="n"/>
        <a:defRPr kumimoji="1" sz="2800" baseline="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4">
            <a:shade val="50000"/>
          </a:schemeClr>
        </a:buClr>
        <a:buSzPct val="75000"/>
        <a:buFont typeface="Wingdings"/>
        <a:buChar char="n"/>
        <a:defRPr kumimoji="1" sz="2400" baseline="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6">
            <a:shade val="50000"/>
          </a:schemeClr>
        </a:buClr>
        <a:buSzPct val="75000"/>
        <a:buFont typeface="Wingdings"/>
        <a:buChar char="n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3">
            <a:shade val="50000"/>
          </a:schemeClr>
        </a:buClr>
        <a:buSzPct val="70000"/>
        <a:buFont typeface="Wingdings"/>
        <a:buChar char="n"/>
        <a:defRPr kumimoji="1" sz="2000" baseline="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2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5">
            <a:shade val="50000"/>
          </a:schemeClr>
        </a:buClr>
        <a:buSzPct val="6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tx1"/>
        </a:buClr>
        <a:buSzPct val="50000"/>
        <a:buFont typeface="Wingdings"/>
        <a:buChar char="n"/>
        <a:defRPr kumimoji="1" sz="20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umimoji="1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1484784"/>
            <a:ext cx="6400816" cy="1872208"/>
          </a:xfrm>
        </p:spPr>
        <p:txBody>
          <a:bodyPr>
            <a:no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cs-CZ" sz="7200" b="1" i="1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Mimořádná</a:t>
            </a:r>
            <a:r>
              <a:rPr lang="cs-CZ" sz="7200" b="1" i="1" dirty="0" smtClean="0">
                <a:ln w="11430">
                  <a:solidFill>
                    <a:schemeClr val="tx1"/>
                  </a:solidFill>
                </a:ln>
                <a:solidFill>
                  <a:srgbClr val="FFFF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</a:t>
            </a:r>
            <a:r>
              <a:rPr lang="cs-CZ" sz="7200" b="1" i="1" dirty="0" smtClean="0">
                <a:ln w="1143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událost</a:t>
            </a:r>
            <a:endParaRPr lang="cs-CZ" sz="7200" b="1" i="1" dirty="0">
              <a:ln w="11430"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2638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2928" cy="1999686"/>
          </a:xfrm>
          <a:ln>
            <a:noFill/>
          </a:ln>
        </p:spPr>
        <p:txBody>
          <a:bodyPr>
            <a:normAutofit fontScale="90000"/>
          </a:bodyPr>
          <a:lstStyle/>
          <a:p>
            <a:pPr algn="l"/>
            <a:r>
              <a:rPr lang="cs-CZ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Rozhodni, zda je nutné v </a:t>
            </a:r>
            <a:r>
              <a:rPr lang="cs-CZ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uvedené situaci volat </a:t>
            </a:r>
            <a:r>
              <a:rPr lang="cs-CZ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IZS. Které </a:t>
            </a:r>
            <a:r>
              <a:rPr lang="cs-CZ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číslo použiješ</a:t>
            </a:r>
            <a:r>
              <a:rPr lang="cs-CZ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?</a:t>
            </a:r>
            <a:r>
              <a:rPr lang="cs-CZ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/>
            </a:r>
            <a:br>
              <a:rPr lang="cs-CZ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</a:rPr>
            </a:br>
            <a:endParaRPr lang="cs-CZ" dirty="0">
              <a:ln w="127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5173177"/>
              </p:ext>
            </p:extLst>
          </p:nvPr>
        </p:nvGraphicFramePr>
        <p:xfrm>
          <a:off x="1043608" y="2740715"/>
          <a:ext cx="7056784" cy="162008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47026"/>
                <a:gridCol w="5174876"/>
                <a:gridCol w="1234882"/>
              </a:tblGrid>
              <a:tr h="1620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4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B050"/>
                          </a:solidFill>
                          <a:effectLst/>
                        </a:rPr>
                        <a:t>3.</a:t>
                      </a:r>
                      <a:endParaRPr lang="cs-CZ" sz="44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Někdo rozbíjí výlohu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obchodu</a:t>
                      </a:r>
                      <a:endParaRPr lang="cs-CZ" sz="4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4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158</a:t>
                      </a:r>
                      <a:endParaRPr lang="cs-CZ" sz="44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Šipka dolů 4"/>
          <p:cNvSpPr/>
          <p:nvPr/>
        </p:nvSpPr>
        <p:spPr>
          <a:xfrm>
            <a:off x="6661680" y="2780928"/>
            <a:ext cx="1656184" cy="2420928"/>
          </a:xfrm>
          <a:prstGeom prst="downArrow">
            <a:avLst/>
          </a:prstGeom>
          <a:solidFill>
            <a:srgbClr val="00B050"/>
          </a:solidFill>
          <a:ln>
            <a:solidFill>
              <a:srgbClr val="00B050">
                <a:alpha val="9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1789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2928" cy="1999686"/>
          </a:xfrm>
          <a:ln>
            <a:noFill/>
          </a:ln>
        </p:spPr>
        <p:txBody>
          <a:bodyPr>
            <a:normAutofit fontScale="90000"/>
          </a:bodyPr>
          <a:lstStyle/>
          <a:p>
            <a:pPr algn="l"/>
            <a:r>
              <a:rPr lang="cs-CZ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Rozhodni, zda je nutné v </a:t>
            </a:r>
            <a:r>
              <a:rPr lang="cs-CZ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uvedené situaci volat </a:t>
            </a:r>
            <a:r>
              <a:rPr lang="cs-CZ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IZS. Které </a:t>
            </a:r>
            <a:r>
              <a:rPr lang="cs-CZ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číslo použiješ</a:t>
            </a:r>
            <a:r>
              <a:rPr lang="cs-CZ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?</a:t>
            </a:r>
            <a:r>
              <a:rPr lang="cs-CZ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/>
            </a:r>
            <a:br>
              <a:rPr lang="cs-CZ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</a:rPr>
            </a:br>
            <a:endParaRPr lang="cs-CZ" dirty="0">
              <a:ln w="127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202803"/>
              </p:ext>
            </p:extLst>
          </p:nvPr>
        </p:nvGraphicFramePr>
        <p:xfrm>
          <a:off x="1043608" y="2740715"/>
          <a:ext cx="7056784" cy="162008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47026"/>
                <a:gridCol w="5174876"/>
                <a:gridCol w="1234882"/>
              </a:tblGrid>
              <a:tr h="1620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4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B050"/>
                          </a:solidFill>
                          <a:effectLst/>
                        </a:rPr>
                        <a:t>4.</a:t>
                      </a:r>
                      <a:endParaRPr lang="cs-CZ" sz="44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Kamarád spadl z kola a nehýbá se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4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155</a:t>
                      </a:r>
                      <a:endParaRPr lang="cs-CZ" sz="44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Šipka dolů 4"/>
          <p:cNvSpPr/>
          <p:nvPr/>
        </p:nvSpPr>
        <p:spPr>
          <a:xfrm>
            <a:off x="6660232" y="2708920"/>
            <a:ext cx="1656184" cy="2420928"/>
          </a:xfrm>
          <a:prstGeom prst="downArrow">
            <a:avLst/>
          </a:prstGeom>
          <a:solidFill>
            <a:srgbClr val="00B050"/>
          </a:solidFill>
          <a:ln>
            <a:solidFill>
              <a:srgbClr val="00B050">
                <a:alpha val="9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057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2928" cy="1999686"/>
          </a:xfrm>
          <a:ln>
            <a:noFill/>
          </a:ln>
        </p:spPr>
        <p:txBody>
          <a:bodyPr>
            <a:normAutofit fontScale="90000"/>
          </a:bodyPr>
          <a:lstStyle/>
          <a:p>
            <a:pPr algn="l"/>
            <a:r>
              <a:rPr lang="cs-CZ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Rozhodni, zda je nutné v </a:t>
            </a:r>
            <a:r>
              <a:rPr lang="cs-CZ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uvedené situaci volat </a:t>
            </a:r>
            <a:r>
              <a:rPr lang="cs-CZ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IZS. Které </a:t>
            </a:r>
            <a:r>
              <a:rPr lang="cs-CZ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číslo použiješ</a:t>
            </a:r>
            <a:r>
              <a:rPr lang="cs-CZ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?</a:t>
            </a:r>
            <a:r>
              <a:rPr lang="cs-CZ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/>
            </a:r>
            <a:br>
              <a:rPr lang="cs-CZ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</a:rPr>
            </a:br>
            <a:endParaRPr lang="cs-CZ" dirty="0">
              <a:ln w="127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93470"/>
              </p:ext>
            </p:extLst>
          </p:nvPr>
        </p:nvGraphicFramePr>
        <p:xfrm>
          <a:off x="1043608" y="2740715"/>
          <a:ext cx="7056784" cy="976317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47026"/>
                <a:gridCol w="5174876"/>
                <a:gridCol w="1234882"/>
              </a:tblGrid>
              <a:tr h="97631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4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B050"/>
                          </a:solidFill>
                          <a:effectLst/>
                        </a:rPr>
                        <a:t>5.</a:t>
                      </a:r>
                      <a:endParaRPr lang="cs-CZ" sz="44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4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Z chaty se valí kouř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4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  <a:endParaRPr lang="cs-CZ" sz="44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Šipka dolů 4"/>
          <p:cNvSpPr/>
          <p:nvPr/>
        </p:nvSpPr>
        <p:spPr>
          <a:xfrm>
            <a:off x="6660232" y="2736751"/>
            <a:ext cx="1728192" cy="1772369"/>
          </a:xfrm>
          <a:prstGeom prst="downArrow">
            <a:avLst/>
          </a:prstGeom>
          <a:solidFill>
            <a:srgbClr val="00B050"/>
          </a:solidFill>
          <a:ln>
            <a:solidFill>
              <a:srgbClr val="00B050">
                <a:alpha val="9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880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640960" cy="1999686"/>
          </a:xfrm>
        </p:spPr>
        <p:txBody>
          <a:bodyPr>
            <a:normAutofit/>
          </a:bodyPr>
          <a:lstStyle/>
          <a:p>
            <a:pPr algn="l"/>
            <a:r>
              <a:rPr lang="cs-CZ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                   Kontrola  </a:t>
            </a:r>
            <a:endParaRPr lang="cs-CZ" dirty="0">
              <a:ln w="127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810447"/>
              </p:ext>
            </p:extLst>
          </p:nvPr>
        </p:nvGraphicFramePr>
        <p:xfrm>
          <a:off x="1331640" y="2348880"/>
          <a:ext cx="6120679" cy="302433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503882"/>
                <a:gridCol w="4534684"/>
                <a:gridCol w="1082113"/>
              </a:tblGrid>
              <a:tr h="604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2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B050"/>
                          </a:solidFill>
                          <a:effectLst/>
                        </a:rPr>
                        <a:t>1.</a:t>
                      </a:r>
                      <a:endParaRPr lang="cs-CZ" sz="11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200" b="1" dirty="0" smtClean="0">
                          <a:effectLst/>
                        </a:rPr>
                        <a:t>V parku je podezřelý balíček</a:t>
                      </a:r>
                      <a:endParaRPr lang="cs-CZ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</a:rPr>
                        <a:t>158</a:t>
                      </a:r>
                      <a:endParaRPr lang="cs-CZ" sz="32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2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B050"/>
                          </a:solidFill>
                          <a:effectLst/>
                        </a:rPr>
                        <a:t>2.</a:t>
                      </a:r>
                      <a:endParaRPr lang="cs-CZ" sz="11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200" b="1" dirty="0">
                          <a:effectLst/>
                        </a:rPr>
                        <a:t>Uslyšíš kolísavý zvuk sirény</a:t>
                      </a:r>
                      <a:endParaRPr lang="cs-CZ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</a:rPr>
                        <a:t>NE</a:t>
                      </a:r>
                      <a:endParaRPr lang="cs-CZ" sz="32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2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B050"/>
                          </a:solidFill>
                          <a:effectLst/>
                        </a:rPr>
                        <a:t>3.</a:t>
                      </a:r>
                      <a:endParaRPr lang="cs-CZ" sz="11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200" b="1" dirty="0">
                          <a:effectLst/>
                        </a:rPr>
                        <a:t>Někdo rozbíjí výlohu obchodu</a:t>
                      </a:r>
                      <a:endParaRPr lang="cs-CZ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</a:rPr>
                        <a:t>158</a:t>
                      </a:r>
                      <a:endParaRPr lang="cs-CZ" sz="32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2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B050"/>
                          </a:solidFill>
                          <a:effectLst/>
                        </a:rPr>
                        <a:t>4.</a:t>
                      </a:r>
                      <a:endParaRPr lang="cs-CZ" sz="11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200" b="1" dirty="0">
                          <a:effectLst/>
                        </a:rPr>
                        <a:t>Kamarád spadl z kola a nehýbá se</a:t>
                      </a:r>
                      <a:endParaRPr lang="cs-CZ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</a:rPr>
                        <a:t>155</a:t>
                      </a:r>
                      <a:endParaRPr lang="cs-CZ" sz="32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4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2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B050"/>
                          </a:solidFill>
                          <a:effectLst/>
                        </a:rPr>
                        <a:t>5.</a:t>
                      </a:r>
                      <a:endParaRPr lang="cs-CZ" sz="11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200" b="1" dirty="0">
                          <a:effectLst/>
                        </a:rPr>
                        <a:t>Z chaty se valí kouř</a:t>
                      </a:r>
                      <a:endParaRPr lang="cs-CZ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32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</a:rPr>
                        <a:t>150</a:t>
                      </a:r>
                      <a:endParaRPr lang="cs-CZ" sz="32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2069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640960" cy="1999686"/>
          </a:xfrm>
        </p:spPr>
        <p:txBody>
          <a:bodyPr>
            <a:normAutofit/>
          </a:bodyPr>
          <a:lstStyle/>
          <a:p>
            <a:r>
              <a:rPr lang="cs-CZ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Jaké informace IZS poskytneš?</a:t>
            </a:r>
            <a:r>
              <a:rPr lang="cs-CZ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/>
            </a:r>
            <a:br>
              <a:rPr lang="cs-CZ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</a:rPr>
            </a:br>
            <a:endParaRPr lang="cs-CZ" dirty="0">
              <a:ln w="127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275856" y="2223735"/>
            <a:ext cx="2991909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Jméno (</a:t>
            </a:r>
            <a:r>
              <a:rPr lang="cs-CZ" sz="3200" dirty="0" err="1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tel.číslo</a:t>
            </a:r>
            <a:r>
              <a:rPr lang="cs-CZ" sz="3200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)</a:t>
            </a:r>
            <a:endParaRPr lang="cs-CZ" sz="3200" dirty="0">
              <a:ln>
                <a:solidFill>
                  <a:schemeClr val="tx1"/>
                </a:solidFill>
              </a:ln>
              <a:solidFill>
                <a:srgbClr val="00B050"/>
              </a:solidFill>
            </a:endParaRPr>
          </a:p>
          <a:p>
            <a:r>
              <a:rPr lang="cs-CZ" sz="3200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Místo </a:t>
            </a:r>
          </a:p>
          <a:p>
            <a:r>
              <a:rPr lang="cs-CZ" sz="3200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Popis situace</a:t>
            </a:r>
          </a:p>
          <a:p>
            <a:r>
              <a:rPr lang="cs-CZ" sz="3200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Zranění</a:t>
            </a:r>
            <a:endParaRPr lang="cs-CZ" sz="3200" dirty="0">
              <a:ln>
                <a:solidFill>
                  <a:schemeClr val="tx1"/>
                </a:solidFill>
              </a:ln>
              <a:solidFill>
                <a:srgbClr val="00B050"/>
              </a:solidFill>
            </a:endParaRPr>
          </a:p>
          <a:p>
            <a:r>
              <a:rPr lang="cs-CZ" sz="3200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Čas</a:t>
            </a:r>
            <a:endParaRPr lang="cs-CZ" sz="3200" dirty="0">
              <a:ln>
                <a:solidFill>
                  <a:schemeClr val="tx1"/>
                </a:solidFill>
              </a:ln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458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908720"/>
            <a:ext cx="6400816" cy="928686"/>
          </a:xfrm>
        </p:spPr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Zdroje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1763688" y="2219672"/>
            <a:ext cx="21554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cs-CZ" sz="2400" dirty="0" smtClean="0"/>
              <a:t>Vlastní zdroje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14075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87624" y="476672"/>
            <a:ext cx="7120896" cy="1152128"/>
          </a:xfrm>
        </p:spPr>
        <p:txBody>
          <a:bodyPr>
            <a:noAutofit/>
          </a:bodyPr>
          <a:lstStyle/>
          <a:p>
            <a:pPr algn="l"/>
            <a:r>
              <a:rPr lang="cs-CZ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Vyjmenuj tři události, které považujeme za </a:t>
            </a:r>
            <a:r>
              <a:rPr lang="cs-CZ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mimořádné</a:t>
            </a:r>
            <a:endParaRPr lang="cs-CZ" dirty="0">
              <a:ln w="127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8948034"/>
              </p:ext>
            </p:extLst>
          </p:nvPr>
        </p:nvGraphicFramePr>
        <p:xfrm>
          <a:off x="3203848" y="2060848"/>
          <a:ext cx="3768080" cy="38762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68080"/>
              </a:tblGrid>
              <a:tr h="432048"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B050"/>
                          </a:solidFill>
                        </a:rPr>
                        <a:t>Velký</a:t>
                      </a:r>
                      <a:r>
                        <a:rPr lang="cs-CZ" sz="2800" b="1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B050"/>
                          </a:solidFill>
                        </a:rPr>
                        <a:t> požár</a:t>
                      </a:r>
                    </a:p>
                    <a:p>
                      <a:endParaRPr lang="cs-CZ" sz="2800" b="1" baseline="0" dirty="0" smtClean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B050"/>
                        </a:solidFill>
                      </a:endParaRPr>
                    </a:p>
                    <a:p>
                      <a:r>
                        <a:rPr lang="cs-CZ" sz="2800" b="1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B050"/>
                          </a:solidFill>
                        </a:rPr>
                        <a:t>Tornádo</a:t>
                      </a:r>
                      <a:endParaRPr lang="cs-CZ" sz="28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lang="cs-CZ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B050"/>
                          </a:solidFill>
                        </a:rPr>
                        <a:t>Chemická havárie</a:t>
                      </a:r>
                      <a:endParaRPr lang="cs-CZ" sz="28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lang="cs-CZ" sz="28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cs-CZ" sz="28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B050"/>
                          </a:solidFill>
                        </a:rPr>
                        <a:t>Nebezpečná</a:t>
                      </a:r>
                      <a:r>
                        <a:rPr lang="cs-CZ" sz="2800" b="1" baseline="0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B050"/>
                          </a:solidFill>
                        </a:rPr>
                        <a:t> zásilka …</a:t>
                      </a:r>
                      <a:endParaRPr lang="cs-CZ" sz="28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endParaRPr lang="cs-CZ" sz="28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6874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800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Uslyšíš kolísavý zvuk sirény. </a:t>
            </a:r>
            <a:endParaRPr lang="cs-CZ" sz="4800" b="1" dirty="0">
              <a:ln w="127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cs-CZ" sz="4000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Co je to za signál? 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7544" y="2204864"/>
            <a:ext cx="4040188" cy="2736304"/>
          </a:xfrm>
          <a:scene3d>
            <a:camera prst="perspectiveHeroicExtremeLeftFacing"/>
            <a:lightRig rig="threePt" dir="t"/>
          </a:scene3d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5800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Všeobecná  výstraha       </a:t>
            </a:r>
            <a:endParaRPr lang="cs-CZ" sz="5800" dirty="0">
              <a:ln>
                <a:solidFill>
                  <a:schemeClr val="tx1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cs-CZ" sz="4000" b="0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 </a:t>
            </a:r>
            <a:r>
              <a:rPr lang="cs-CZ" sz="4000" dirty="0">
                <a:ln>
                  <a:solidFill>
                    <a:schemeClr val="tx1"/>
                  </a:solidFill>
                </a:ln>
                <a:solidFill>
                  <a:schemeClr val="accent2">
                    <a:lumMod val="50000"/>
                  </a:schemeClr>
                </a:solidFill>
              </a:rPr>
              <a:t>Jak se zachováš?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06933" y="2780928"/>
            <a:ext cx="4536504" cy="3951288"/>
          </a:xfrm>
          <a:scene3d>
            <a:camera prst="perspectiveHeroicExtremeRightFacing"/>
            <a:lightRig rig="threePt" dir="t"/>
          </a:scene3d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4400" dirty="0">
                <a:ln>
                  <a:solidFill>
                    <a:schemeClr val="tx1"/>
                  </a:solidFill>
                </a:ln>
                <a:solidFill>
                  <a:schemeClr val="accent2">
                    <a:lumMod val="50000"/>
                  </a:schemeClr>
                </a:solidFill>
              </a:rPr>
              <a:t>R</a:t>
            </a:r>
            <a:r>
              <a:rPr lang="cs-CZ" sz="4400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50000"/>
                  </a:schemeClr>
                </a:solidFill>
              </a:rPr>
              <a:t>ychle </a:t>
            </a:r>
            <a:r>
              <a:rPr lang="cs-CZ" sz="4400" dirty="0">
                <a:ln>
                  <a:solidFill>
                    <a:schemeClr val="tx1"/>
                  </a:solidFill>
                </a:ln>
                <a:solidFill>
                  <a:schemeClr val="accent2">
                    <a:lumMod val="50000"/>
                  </a:schemeClr>
                </a:solidFill>
              </a:rPr>
              <a:t>se ukryješ v nejbližší zděné </a:t>
            </a:r>
            <a:r>
              <a:rPr lang="cs-CZ" sz="4400" dirty="0" smtClean="0">
                <a:ln>
                  <a:solidFill>
                    <a:schemeClr val="tx1"/>
                  </a:solidFill>
                </a:ln>
                <a:solidFill>
                  <a:schemeClr val="accent2">
                    <a:lumMod val="50000"/>
                  </a:schemeClr>
                </a:solidFill>
              </a:rPr>
              <a:t>budově</a:t>
            </a:r>
            <a:endParaRPr lang="cs-CZ" sz="4400" dirty="0">
              <a:ln>
                <a:solidFill>
                  <a:schemeClr val="tx1"/>
                </a:solidFill>
              </a:ln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cs-CZ" sz="4400" b="1" dirty="0">
              <a:ln>
                <a:solidFill>
                  <a:schemeClr val="tx1"/>
                </a:solidFill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114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900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V rámci mimořádné události vyhlásil </a:t>
            </a:r>
            <a:r>
              <a:rPr lang="cs-CZ" sz="4900" dirty="0" err="1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MěÚ</a:t>
            </a:r>
            <a:r>
              <a:rPr lang="cs-CZ" sz="4900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 evakuaci.</a:t>
            </a:r>
            <a:r>
              <a:rPr lang="cs-CZ" u="sng" dirty="0">
                <a:effectLst/>
              </a:rPr>
              <a:t> 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67544" y="1535113"/>
            <a:ext cx="4029844" cy="639762"/>
          </a:xfrm>
        </p:spPr>
        <p:txBody>
          <a:bodyPr>
            <a:noAutofit/>
          </a:bodyPr>
          <a:lstStyle/>
          <a:p>
            <a:r>
              <a:rPr lang="cs-CZ" b="0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C</a:t>
            </a:r>
            <a:r>
              <a:rPr lang="cs-CZ" b="0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o </a:t>
            </a:r>
            <a:r>
              <a:rPr lang="cs-CZ" b="0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to pro občany </a:t>
            </a:r>
            <a:r>
              <a:rPr lang="cs-CZ" b="0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znamená?</a:t>
            </a:r>
            <a:endParaRPr lang="cs-CZ" b="0" dirty="0">
              <a:ln>
                <a:solidFill>
                  <a:schemeClr val="tx1"/>
                </a:solidFill>
              </a:ln>
              <a:solidFill>
                <a:srgbClr val="00B050"/>
              </a:solidFill>
            </a:endParaRP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scene3d>
            <a:camera prst="perspectiveHeroicExtremeLeftFacing"/>
            <a:lightRig rig="threePt" dir="t"/>
          </a:scene3d>
        </p:spPr>
        <p:txBody>
          <a:bodyPr/>
          <a:lstStyle/>
          <a:p>
            <a:pPr marL="0" indent="0">
              <a:buNone/>
            </a:pPr>
            <a:endParaRPr lang="cs-CZ" sz="3600" dirty="0" smtClean="0">
              <a:ln>
                <a:solidFill>
                  <a:schemeClr val="tx1"/>
                </a:solidFill>
              </a:ln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sz="3600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Přemístění </a:t>
            </a:r>
            <a:r>
              <a:rPr lang="cs-CZ" sz="3600" dirty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z ohroženého prostoru do bezpečí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Autofit/>
          </a:bodyPr>
          <a:lstStyle/>
          <a:p>
            <a:r>
              <a:rPr lang="cs-CZ" b="0" dirty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Co zajišťuje obec pro </a:t>
            </a:r>
            <a:r>
              <a:rPr lang="cs-CZ" b="0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občany</a:t>
            </a:r>
            <a:r>
              <a:rPr lang="cs-CZ" b="0" dirty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? 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148064" y="1772816"/>
            <a:ext cx="3538736" cy="4137323"/>
          </a:xfrm>
          <a:scene3d>
            <a:camera prst="perspectiveHeroicExtremeRightFacing"/>
            <a:lightRig rig="threePt" dir="t"/>
          </a:scene3d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3200" dirty="0" smtClean="0">
              <a:ln>
                <a:solidFill>
                  <a:schemeClr val="tx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cs-CZ" sz="3200" dirty="0">
              <a:ln>
                <a:solidFill>
                  <a:schemeClr val="tx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3200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Ubytování</a:t>
            </a:r>
          </a:p>
          <a:p>
            <a:pPr marL="0" indent="0">
              <a:buNone/>
            </a:pPr>
            <a:r>
              <a:rPr lang="cs-CZ" sz="3200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Odvoz</a:t>
            </a:r>
            <a:endParaRPr lang="cs-CZ" sz="3200" dirty="0">
              <a:ln>
                <a:solidFill>
                  <a:schemeClr val="tx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3200" dirty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I</a:t>
            </a:r>
            <a:r>
              <a:rPr lang="cs-CZ" sz="3200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</a:rPr>
              <a:t>nformace</a:t>
            </a:r>
            <a:endParaRPr lang="cs-CZ" sz="3200" dirty="0">
              <a:ln>
                <a:solidFill>
                  <a:schemeClr val="tx1"/>
                </a:solidFill>
              </a:ln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667250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4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512" y="404664"/>
            <a:ext cx="8676456" cy="1423622"/>
          </a:xfrm>
        </p:spPr>
        <p:txBody>
          <a:bodyPr>
            <a:normAutofit fontScale="90000"/>
          </a:bodyPr>
          <a:lstStyle/>
          <a:p>
            <a:r>
              <a:rPr lang="cs-CZ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Které </a:t>
            </a:r>
            <a:r>
              <a:rPr lang="cs-CZ" b="1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tři budovy </a:t>
            </a:r>
            <a:r>
              <a:rPr lang="cs-CZ" b="1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u nás ve městě by mohly sloužit jako nouzové ubytování? </a:t>
            </a:r>
            <a:endParaRPr lang="cs-CZ" b="1" dirty="0">
              <a:ln w="127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3131840" y="2636912"/>
            <a:ext cx="2798458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Školy</a:t>
            </a:r>
          </a:p>
          <a:p>
            <a:r>
              <a:rPr lang="cs-CZ" sz="4000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Hala</a:t>
            </a:r>
          </a:p>
          <a:p>
            <a:r>
              <a:rPr lang="cs-CZ" sz="4000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Tělocvična …</a:t>
            </a:r>
          </a:p>
          <a:p>
            <a:endParaRPr lang="cs-CZ" sz="4000" dirty="0">
              <a:ln>
                <a:solidFill>
                  <a:schemeClr val="tx1"/>
                </a:solidFill>
              </a:ln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621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640960" cy="2160240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Maminka ti zabalila evakuační zavazadlo s uvedenými věcmi. </a:t>
            </a:r>
            <a:r>
              <a:rPr lang="cs-CZ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Které čtyři nezbytné </a:t>
            </a:r>
            <a:r>
              <a:rPr lang="cs-CZ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věci musíš přibalit </a:t>
            </a:r>
            <a:r>
              <a:rPr lang="cs-CZ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?</a:t>
            </a:r>
            <a:r>
              <a:rPr lang="cs-CZ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/>
            </a:r>
            <a:br>
              <a:rPr lang="cs-CZ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</a:br>
            <a:endParaRPr lang="cs-CZ" dirty="0">
              <a:ln w="127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899592" y="2132856"/>
            <a:ext cx="2925673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lphaLcParenR"/>
            </a:pPr>
            <a:r>
              <a:rPr lang="cs-CZ" sz="2400" dirty="0" smtClean="0"/>
              <a:t>Balená pitná voda</a:t>
            </a:r>
          </a:p>
          <a:p>
            <a:pPr marL="342900" indent="-342900">
              <a:buAutoNum type="alphaLcParenR"/>
            </a:pPr>
            <a:r>
              <a:rPr lang="cs-CZ" sz="2400" dirty="0" smtClean="0"/>
              <a:t>Svítilna</a:t>
            </a:r>
          </a:p>
          <a:p>
            <a:pPr marL="342900" indent="-342900">
              <a:buAutoNum type="alphaLcParenR"/>
            </a:pPr>
            <a:r>
              <a:rPr lang="cs-CZ" sz="2400" dirty="0" smtClean="0"/>
              <a:t>Peníze</a:t>
            </a:r>
          </a:p>
          <a:p>
            <a:pPr marL="342900" indent="-342900">
              <a:buAutoNum type="alphaLcParenR"/>
            </a:pPr>
            <a:r>
              <a:rPr lang="cs-CZ" sz="2400" dirty="0" smtClean="0"/>
              <a:t>Cestovní pas</a:t>
            </a:r>
          </a:p>
          <a:p>
            <a:pPr marL="342900" indent="-342900">
              <a:buAutoNum type="alphaLcParenR"/>
            </a:pPr>
            <a:r>
              <a:rPr lang="cs-CZ" sz="2400" dirty="0" smtClean="0"/>
              <a:t>Hygienické potřeby</a:t>
            </a:r>
          </a:p>
          <a:p>
            <a:pPr marL="342900" indent="-342900">
              <a:buAutoNum type="alphaLcParenR"/>
            </a:pPr>
            <a:r>
              <a:rPr lang="cs-CZ" sz="2400" dirty="0" smtClean="0"/>
              <a:t>Jídelní miska</a:t>
            </a:r>
            <a:endParaRPr lang="cs-CZ" sz="24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5436095" y="2132856"/>
            <a:ext cx="265476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Jídlo</a:t>
            </a:r>
          </a:p>
          <a:p>
            <a:r>
              <a:rPr lang="cs-CZ" sz="3600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Oblečené </a:t>
            </a:r>
          </a:p>
          <a:p>
            <a:r>
              <a:rPr lang="cs-CZ" sz="3600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Léky </a:t>
            </a:r>
          </a:p>
          <a:p>
            <a:r>
              <a:rPr lang="cs-CZ" sz="3600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Spací pytel …</a:t>
            </a:r>
            <a:endParaRPr lang="cs-CZ" sz="3600" dirty="0">
              <a:ln>
                <a:solidFill>
                  <a:schemeClr val="tx1"/>
                </a:solidFill>
              </a:ln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895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7244878" cy="1999686"/>
          </a:xfrm>
        </p:spPr>
        <p:txBody>
          <a:bodyPr>
            <a:normAutofit fontScale="90000"/>
          </a:bodyPr>
          <a:lstStyle/>
          <a:p>
            <a:pPr algn="l"/>
            <a:r>
              <a:rPr lang="cs-CZ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Vyber </a:t>
            </a:r>
            <a:r>
              <a:rPr lang="cs-CZ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potraviny, které je vhodné použít v době evakuace</a:t>
            </a:r>
            <a:r>
              <a:rPr lang="cs-CZ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:</a:t>
            </a:r>
            <a:br>
              <a:rPr lang="cs-CZ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</a:rPr>
            </a:br>
            <a:endParaRPr lang="cs-CZ" dirty="0">
              <a:ln w="127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2483768" y="2492896"/>
            <a:ext cx="462581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600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Masová konzerva</a:t>
            </a:r>
          </a:p>
          <a:p>
            <a:r>
              <a:rPr lang="cs-CZ" sz="3600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Trvanlivý salám</a:t>
            </a:r>
          </a:p>
          <a:p>
            <a:r>
              <a:rPr lang="cs-CZ" sz="3600" dirty="0" smtClean="0">
                <a:ln>
                  <a:solidFill>
                    <a:schemeClr val="tx1"/>
                  </a:solidFill>
                </a:ln>
                <a:solidFill>
                  <a:srgbClr val="00B050"/>
                </a:solidFill>
              </a:rPr>
              <a:t>Obilné kuličky s kakaem</a:t>
            </a:r>
            <a:endParaRPr lang="cs-CZ" sz="3600" dirty="0">
              <a:ln>
                <a:solidFill>
                  <a:schemeClr val="tx1"/>
                </a:solidFill>
              </a:ln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96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2928" cy="1999686"/>
          </a:xfrm>
          <a:ln>
            <a:noFill/>
          </a:ln>
        </p:spPr>
        <p:txBody>
          <a:bodyPr>
            <a:normAutofit fontScale="90000"/>
          </a:bodyPr>
          <a:lstStyle/>
          <a:p>
            <a:pPr algn="l"/>
            <a:r>
              <a:rPr lang="cs-CZ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Rozhodni, zda je nutné v </a:t>
            </a:r>
            <a:r>
              <a:rPr lang="cs-CZ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uvedené situaci volat </a:t>
            </a:r>
            <a:r>
              <a:rPr lang="cs-CZ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IZS. Které </a:t>
            </a:r>
            <a:r>
              <a:rPr lang="cs-CZ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číslo použiješ</a:t>
            </a:r>
            <a:r>
              <a:rPr lang="cs-CZ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?</a:t>
            </a:r>
            <a:r>
              <a:rPr lang="cs-CZ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/>
            </a:r>
            <a:br>
              <a:rPr lang="cs-CZ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</a:rPr>
            </a:br>
            <a:endParaRPr lang="cs-CZ" dirty="0">
              <a:ln w="127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904321"/>
              </p:ext>
            </p:extLst>
          </p:nvPr>
        </p:nvGraphicFramePr>
        <p:xfrm>
          <a:off x="1043608" y="2996952"/>
          <a:ext cx="7056784" cy="1542288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47026"/>
                <a:gridCol w="5174876"/>
                <a:gridCol w="1234882"/>
              </a:tblGrid>
              <a:tr h="6048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4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B050"/>
                          </a:solidFill>
                          <a:effectLst/>
                        </a:rPr>
                        <a:t>1.</a:t>
                      </a:r>
                      <a:endParaRPr lang="cs-CZ" sz="44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400" b="1" dirty="0" smtClean="0">
                          <a:effectLst/>
                        </a:rPr>
                        <a:t>V parku je podezřelý balíček</a:t>
                      </a:r>
                      <a:endParaRPr lang="cs-CZ" sz="4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400" b="1" dirty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</a:rPr>
                        <a:t>158</a:t>
                      </a:r>
                      <a:endParaRPr lang="cs-CZ" sz="44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Šipka dolů 4"/>
          <p:cNvSpPr/>
          <p:nvPr/>
        </p:nvSpPr>
        <p:spPr>
          <a:xfrm>
            <a:off x="6660232" y="2996952"/>
            <a:ext cx="1656184" cy="2308076"/>
          </a:xfrm>
          <a:prstGeom prst="downArrow">
            <a:avLst/>
          </a:prstGeom>
          <a:solidFill>
            <a:srgbClr val="00B050"/>
          </a:solidFill>
          <a:ln>
            <a:solidFill>
              <a:srgbClr val="00B050">
                <a:alpha val="9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9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352928" cy="1999686"/>
          </a:xfrm>
          <a:ln>
            <a:noFill/>
          </a:ln>
        </p:spPr>
        <p:txBody>
          <a:bodyPr>
            <a:normAutofit fontScale="90000"/>
          </a:bodyPr>
          <a:lstStyle/>
          <a:p>
            <a:pPr algn="l"/>
            <a:r>
              <a:rPr lang="cs-CZ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Rozhodni, zda je nutné v </a:t>
            </a:r>
            <a:r>
              <a:rPr lang="cs-CZ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uvedené situaci volat </a:t>
            </a:r>
            <a:r>
              <a:rPr lang="cs-CZ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IZS. Které </a:t>
            </a:r>
            <a:r>
              <a:rPr lang="cs-CZ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číslo použiješ</a:t>
            </a:r>
            <a:r>
              <a:rPr lang="cs-CZ" dirty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  <a:effectLst/>
              </a:rPr>
              <a:t>?</a:t>
            </a:r>
            <a:r>
              <a:rPr lang="cs-CZ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/>
            </a:r>
            <a:br>
              <a:rPr lang="cs-CZ" dirty="0" smtClean="0">
                <a:ln w="12700">
                  <a:solidFill>
                    <a:schemeClr val="tx1"/>
                  </a:solidFill>
                </a:ln>
                <a:solidFill>
                  <a:srgbClr val="FF0000"/>
                </a:solidFill>
              </a:rPr>
            </a:br>
            <a:endParaRPr lang="cs-CZ" dirty="0">
              <a:ln w="127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</p:txBody>
      </p:sp>
      <p:graphicFrame>
        <p:nvGraphicFramePr>
          <p:cNvPr id="3" name="Tabulk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8031966"/>
              </p:ext>
            </p:extLst>
          </p:nvPr>
        </p:nvGraphicFramePr>
        <p:xfrm>
          <a:off x="1043608" y="2740715"/>
          <a:ext cx="7056784" cy="162008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47026"/>
                <a:gridCol w="5174876"/>
                <a:gridCol w="1234882"/>
              </a:tblGrid>
              <a:tr h="16200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4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00B050"/>
                          </a:solidFill>
                          <a:effectLst/>
                        </a:rPr>
                        <a:t>2.</a:t>
                      </a:r>
                      <a:endParaRPr lang="cs-CZ" sz="44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00B05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4400" b="1" dirty="0" smtClean="0">
                          <a:effectLst/>
                        </a:rPr>
                        <a:t>Uslyšíš kolísavý zvuk sirény</a:t>
                      </a:r>
                      <a:endParaRPr lang="cs-CZ" sz="44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4400" b="1" dirty="0" smtClean="0">
                          <a:ln>
                            <a:solidFill>
                              <a:schemeClr val="tx1"/>
                            </a:solidFill>
                          </a:ln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</a:t>
                      </a:r>
                      <a:endParaRPr lang="cs-CZ" sz="4400" b="1" dirty="0">
                        <a:ln>
                          <a:solidFill>
                            <a:schemeClr val="tx1"/>
                          </a:solidFill>
                        </a:ln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Šipka dolů 4"/>
          <p:cNvSpPr/>
          <p:nvPr/>
        </p:nvSpPr>
        <p:spPr>
          <a:xfrm>
            <a:off x="6732240" y="2736264"/>
            <a:ext cx="1656184" cy="2420928"/>
          </a:xfrm>
          <a:prstGeom prst="downArrow">
            <a:avLst/>
          </a:prstGeom>
          <a:solidFill>
            <a:srgbClr val="00B050"/>
          </a:solidFill>
          <a:ln>
            <a:solidFill>
              <a:srgbClr val="00B050">
                <a:alpha val="9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5816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YamatoPainting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Yamato Painti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Yamato Painting">
      <a:fillStyleLst>
        <a:solidFill>
          <a:schemeClr val="phClr">
            <a:tint val="100000"/>
          </a:schemeClr>
        </a:solidFill>
        <a:gradFill>
          <a:gsLst>
            <a:gs pos="0">
              <a:schemeClr val="phClr">
                <a:tint val="100000"/>
              </a:schemeClr>
            </a:gs>
            <a:gs pos="100000">
              <a:schemeClr val="phClr">
                <a:tint val="100000"/>
                <a:shade val="20000"/>
              </a:schemeClr>
            </a:gs>
          </a:gsLst>
          <a:lin ang="5400000" scaled="1"/>
        </a:gradFill>
        <a:blipFill>
          <a:blip xmlns:r="http://schemas.openxmlformats.org/officeDocument/2006/relationships" r:embed="rId1">
            <a:duotone>
              <a:srgbClr val="000000"/>
              <a:schemeClr val="phClr">
                <a:tint val="100000"/>
              </a:schemeClr>
            </a:duotone>
          </a:blip>
          <a:tile tx="0" ty="0" sx="35000" sy="35000" flip="none" algn="tl"/>
        </a:blipFill>
      </a:fillStyleLst>
      <a:lnStyleLst>
        <a:ln w="9525" cap="flat" cmpd="sng" algn="ctr">
          <a:solidFill>
            <a:schemeClr val="phClr">
              <a:alpha val="60000"/>
            </a:schemeClr>
          </a:solidFill>
          <a:prstDash val="solid"/>
        </a:ln>
        <a:ln w="19525" cap="flat" cmpd="sng" algn="ctr">
          <a:solidFill>
            <a:schemeClr val="phClr">
              <a:alpha val="90000"/>
            </a:schemeClr>
          </a:solidFill>
          <a:prstDash val="solid"/>
        </a:ln>
        <a:ln w="38100" cap="flat" cmpd="sng" algn="ctr">
          <a:solidFill>
            <a:schemeClr val="phClr">
              <a:alpha val="100000"/>
            </a:schemeClr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  <a:scene3d>
            <a:camera prst="orthographicFront"/>
            <a:lightRig rig="soft" dir="tl">
              <a:rot lat="0" lon="0" rev="0"/>
            </a:lightRig>
          </a:scene3d>
          <a:sp3d>
            <a:bevelT prst="angle"/>
            <a:bevelB w="304800" h="44450"/>
            <a:contourClr>
              <a:schemeClr val="phClr">
                <a:shade val="60000"/>
                <a:satMod val="110000"/>
              </a:schemeClr>
            </a:contourClr>
          </a:sp3d>
        </a:effectStyle>
        <a:effectStyle>
          <a:effectLst>
            <a:glow rad="51600">
              <a:schemeClr val="phClr">
                <a:alpha val="60000"/>
              </a:schemeClr>
            </a:glow>
          </a:effectLst>
          <a:scene3d>
            <a:camera prst="orthographicFront"/>
            <a:lightRig rig="threePt" dir="t"/>
          </a:scene3d>
          <a:sp3d>
            <a:bevelT w="165100" prst="coolSlant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>
            <a:shade val="90000"/>
          </a:schemeClr>
        </a:solidFill>
        <a:blipFill>
          <a:blip xmlns:r="http://schemas.openxmlformats.org/officeDocument/2006/relationships" r:embed="rId2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tile tx="0" ty="0" sx="120000" sy="120000" flip="xy" algn="t"/>
        </a:blipFill>
        <a:blipFill rotWithShape="0">
          <a:blip xmlns:r="http://schemas.openxmlformats.org/officeDocument/2006/relationships" r:embed="rId3">
            <a:duotone>
              <a:schemeClr val="phClr">
                <a:tint val="100000"/>
                <a:shade val="5000"/>
              </a:schemeClr>
              <a:schemeClr val="phClr">
                <a:shade val="100000"/>
              </a:schemeClr>
            </a:duotone>
          </a:blip>
          <a:srcRect/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 japonského obrazu</Template>
  <TotalTime>152</TotalTime>
  <Words>243</Words>
  <Application>Microsoft Office PowerPoint</Application>
  <PresentationFormat>Předvádění na obrazovce (4:3)</PresentationFormat>
  <Paragraphs>89</Paragraphs>
  <Slides>15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6" baseType="lpstr">
      <vt:lpstr>YamatoPainting</vt:lpstr>
      <vt:lpstr>Mimořádná událost</vt:lpstr>
      <vt:lpstr>Vyjmenuj tři události, které považujeme za mimořádné</vt:lpstr>
      <vt:lpstr>Uslyšíš kolísavý zvuk sirény. </vt:lpstr>
      <vt:lpstr>V rámci mimořádné události vyhlásil MěÚ evakuaci. </vt:lpstr>
      <vt:lpstr>Které tři budovy u nás ve městě by mohly sloužit jako nouzové ubytování? </vt:lpstr>
      <vt:lpstr>Maminka ti zabalila evakuační zavazadlo s uvedenými věcmi. Které čtyři nezbytné věci musíš přibalit ? </vt:lpstr>
      <vt:lpstr>Vyber potraviny, které je vhodné použít v době evakuace: </vt:lpstr>
      <vt:lpstr>Rozhodni, zda je nutné v uvedené situaci volat IZS. Které číslo použiješ? </vt:lpstr>
      <vt:lpstr>Rozhodni, zda je nutné v uvedené situaci volat IZS. Které číslo použiješ? </vt:lpstr>
      <vt:lpstr>Rozhodni, zda je nutné v uvedené situaci volat IZS. Které číslo použiješ? </vt:lpstr>
      <vt:lpstr>Rozhodni, zda je nutné v uvedené situaci volat IZS. Které číslo použiješ? </vt:lpstr>
      <vt:lpstr>Rozhodni, zda je nutné v uvedené situaci volat IZS. Které číslo použiješ? </vt:lpstr>
      <vt:lpstr>                   Kontrola  </vt:lpstr>
      <vt:lpstr>Jaké informace IZS poskytneš? 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Mimořádná událost</dc:title>
  <dc:creator>OEM</dc:creator>
  <cp:lastModifiedBy>Iva</cp:lastModifiedBy>
  <cp:revision>17</cp:revision>
  <dcterms:created xsi:type="dcterms:W3CDTF">2011-09-10T20:36:31Z</dcterms:created>
  <dcterms:modified xsi:type="dcterms:W3CDTF">2020-05-16T16:25:12Z</dcterms:modified>
</cp:coreProperties>
</file>