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2814-DBCB-42B8-9260-4D2915CC9937}" type="datetimeFigureOut">
              <a:rPr lang="cs-CZ" smtClean="0"/>
              <a:pPr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65FF-3B11-4E9F-9BB1-3AC95348A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548680"/>
            <a:ext cx="3489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Národ sobě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628800"/>
            <a:ext cx="455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baseline="0" dirty="0" smtClean="0"/>
              <a:t>- 2. polovina 19. století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5292080" y="1628800"/>
            <a:ext cx="3192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baseline="0" dirty="0" smtClean="0"/>
              <a:t>(po roce 1850) -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1115616" y="2276872"/>
            <a:ext cx="4066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baseline="0" dirty="0" smtClean="0"/>
              <a:t>velký kulturní rozvoj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5292080" y="2276872"/>
            <a:ext cx="3196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baseline="0" dirty="0" smtClean="0"/>
              <a:t>českého národa</a:t>
            </a:r>
            <a:endParaRPr lang="cs-CZ" sz="3600" dirty="0"/>
          </a:p>
        </p:txBody>
      </p:sp>
      <p:sp>
        <p:nvSpPr>
          <p:cNvPr id="7" name="Obdélník 6"/>
          <p:cNvSpPr/>
          <p:nvPr/>
        </p:nvSpPr>
        <p:spPr>
          <a:xfrm>
            <a:off x="827584" y="2996952"/>
            <a:ext cx="4372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baseline="0" dirty="0" smtClean="0"/>
              <a:t>- vznik</a:t>
            </a:r>
            <a:r>
              <a:rPr lang="cs-CZ" sz="3600" b="1" dirty="0" smtClean="0"/>
              <a:t> různých</a:t>
            </a:r>
            <a:r>
              <a:rPr lang="cs-CZ" sz="3600" b="1" baseline="0" dirty="0" smtClean="0"/>
              <a:t> spolků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827584" y="3933056"/>
            <a:ext cx="5220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baseline="0" dirty="0" smtClean="0"/>
              <a:t>- nejvýznamnější byl Sokol</a:t>
            </a:r>
            <a:endParaRPr lang="cs-CZ" sz="3600" dirty="0"/>
          </a:p>
        </p:txBody>
      </p:sp>
      <p:sp>
        <p:nvSpPr>
          <p:cNvPr id="9" name="Obdélník 8"/>
          <p:cNvSpPr/>
          <p:nvPr/>
        </p:nvSpPr>
        <p:spPr>
          <a:xfrm>
            <a:off x="0" y="49411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baseline="0" dirty="0" smtClean="0"/>
              <a:t>(</a:t>
            </a:r>
            <a:r>
              <a:rPr lang="cs-CZ" sz="3200" b="1" i="1" baseline="0" dirty="0" smtClean="0"/>
              <a:t>založil ho dr. Miroslav Tyrš, pořádal pravidelná cvičení - ta vrcholila </a:t>
            </a:r>
            <a:r>
              <a:rPr lang="cs-CZ" sz="3200" b="1" i="1" u="sng" baseline="0" dirty="0" smtClean="0"/>
              <a:t>sokolskými slety, což bylo cvičení společných skladeb Sokolů z celých Čech)</a:t>
            </a:r>
            <a:endParaRPr lang="cs-CZ" sz="3200" dirty="0"/>
          </a:p>
        </p:txBody>
      </p:sp>
      <p:pic>
        <p:nvPicPr>
          <p:cNvPr id="3074" name="Picture 2" descr="Soubor:Jan Vilímek - Miroslav Tyr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2376264" cy="194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Obrázek 10" descr="File:Znak Sokola na sokolovně v Lounech.jpg"/>
          <p:cNvPicPr/>
          <p:nvPr/>
        </p:nvPicPr>
        <p:blipFill>
          <a:blip r:embed="rId3" cstate="print"/>
          <a:srcRect l="43958" t="29284" r="46071" b="55748"/>
          <a:stretch>
            <a:fillRect/>
          </a:stretch>
        </p:blipFill>
        <p:spPr bwMode="auto">
          <a:xfrm>
            <a:off x="5436096" y="2852936"/>
            <a:ext cx="1038569" cy="1168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Nationaltheater von innen (Bühnenbil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05664" cy="660424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ubor:Slet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19105" cy="584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élník 2"/>
          <p:cNvSpPr/>
          <p:nvPr/>
        </p:nvSpPr>
        <p:spPr>
          <a:xfrm>
            <a:off x="251520" y="0"/>
            <a:ext cx="83386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Cvičení Sokolů na Sokolském</a:t>
            </a:r>
          </a:p>
          <a:p>
            <a:pPr algn="ctr"/>
            <a:r>
              <a:rPr lang="cs-C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letu v Praze v roce 1920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Sokol na Lipn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4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Cvičení Sokolů na hradě Lipnici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15. sokolský slet na stadionu Eden v roce 2012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696" cy="682027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79512" y="260648"/>
            <a:ext cx="84969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Cvičení na Sletu v roce 2012</a:t>
            </a:r>
            <a:endParaRPr lang="cs-CZ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2420888"/>
            <a:ext cx="4320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u="sng" dirty="0" smtClean="0"/>
              <a:t>vznik české univerzity</a:t>
            </a:r>
            <a:endParaRPr lang="cs-CZ" sz="3600" dirty="0"/>
          </a:p>
        </p:txBody>
      </p:sp>
      <p:sp>
        <p:nvSpPr>
          <p:cNvPr id="3" name="Obdélník 2"/>
          <p:cNvSpPr/>
          <p:nvPr/>
        </p:nvSpPr>
        <p:spPr>
          <a:xfrm>
            <a:off x="395536" y="1052736"/>
            <a:ext cx="4264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- německá univerzita 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5364088" y="2420888"/>
            <a:ext cx="1539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v Praze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4499992" y="1052736"/>
            <a:ext cx="3776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(současná Karlova)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683568" y="1772816"/>
            <a:ext cx="3553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byla rozdělena na</a:t>
            </a:r>
            <a:endParaRPr lang="cs-CZ" sz="3600" dirty="0"/>
          </a:p>
        </p:txBody>
      </p:sp>
      <p:sp>
        <p:nvSpPr>
          <p:cNvPr id="7" name="Obdélník 6"/>
          <p:cNvSpPr/>
          <p:nvPr/>
        </p:nvSpPr>
        <p:spPr>
          <a:xfrm>
            <a:off x="4211960" y="1772816"/>
            <a:ext cx="2172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německou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76256" y="2420888"/>
            <a:ext cx="214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(rok 1882)</a:t>
            </a:r>
            <a:endParaRPr lang="cs-CZ" sz="3600" b="1" dirty="0"/>
          </a:p>
        </p:txBody>
      </p:sp>
      <p:sp>
        <p:nvSpPr>
          <p:cNvPr id="9" name="Obdélník 8"/>
          <p:cNvSpPr/>
          <p:nvPr/>
        </p:nvSpPr>
        <p:spPr>
          <a:xfrm>
            <a:off x="6156176" y="1772816"/>
            <a:ext cx="1936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 a </a:t>
            </a:r>
            <a:r>
              <a:rPr lang="cs-CZ" sz="3600" b="1" u="sng" dirty="0" smtClean="0"/>
              <a:t>českou</a:t>
            </a:r>
            <a:endParaRPr lang="cs-CZ" sz="3600" dirty="0"/>
          </a:p>
        </p:txBody>
      </p:sp>
      <p:sp>
        <p:nvSpPr>
          <p:cNvPr id="10" name="Šipka doprava 9"/>
          <p:cNvSpPr/>
          <p:nvPr/>
        </p:nvSpPr>
        <p:spPr>
          <a:xfrm>
            <a:off x="467544" y="263691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Soubor:Charles-University-symbol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30612"/>
            <a:ext cx="3027387" cy="3027388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39552" y="3212976"/>
            <a:ext cx="6681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Poznáš, co představuje tento obrázek?</a:t>
            </a:r>
            <a:endParaRPr lang="cs-CZ" sz="3200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707904" y="3933056"/>
            <a:ext cx="226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dirty="0" smtClean="0"/>
              <a:t>Nápověda:</a:t>
            </a:r>
            <a:endParaRPr lang="cs-CZ" sz="3600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144000" y="4365104"/>
            <a:ext cx="1121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Je to</a:t>
            </a:r>
          </a:p>
          <a:p>
            <a:r>
              <a:rPr lang="cs-CZ" sz="3200" dirty="0" smtClean="0"/>
              <a:t>pečeť</a:t>
            </a:r>
          </a:p>
          <a:p>
            <a:r>
              <a:rPr lang="cs-CZ" sz="3200" dirty="0" smtClean="0"/>
              <a:t>KU</a:t>
            </a:r>
            <a:endParaRPr lang="cs-CZ" sz="3200" dirty="0"/>
          </a:p>
        </p:txBody>
      </p:sp>
      <p:pic>
        <p:nvPicPr>
          <p:cNvPr id="1026" name="Picture 2" descr="Soubor:Pečeť Univerzity Karlovy v Pra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53744"/>
            <a:ext cx="2082158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6 L -0.22431 -7.40741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692696"/>
            <a:ext cx="663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- bylo postaveno </a:t>
            </a:r>
            <a:r>
              <a:rPr lang="cs-CZ" sz="3600" b="1" u="sng" dirty="0" smtClean="0"/>
              <a:t>Národní  divadlo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84784"/>
            <a:ext cx="411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- lidé se na něj složili</a:t>
            </a:r>
            <a:endParaRPr lang="cs-CZ" sz="3600" b="1" dirty="0"/>
          </a:p>
        </p:txBody>
      </p:sp>
      <p:sp>
        <p:nvSpPr>
          <p:cNvPr id="5" name="Obdélník 4"/>
          <p:cNvSpPr/>
          <p:nvPr/>
        </p:nvSpPr>
        <p:spPr>
          <a:xfrm>
            <a:off x="251520" y="2132856"/>
            <a:ext cx="4918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- otevřeli ho v roce 1881,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5148064" y="2060848"/>
            <a:ext cx="2297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ale shořelo</a:t>
            </a:r>
            <a:endParaRPr lang="cs-CZ" sz="3600" dirty="0"/>
          </a:p>
        </p:txBody>
      </p:sp>
      <p:sp>
        <p:nvSpPr>
          <p:cNvPr id="7" name="Obdélník 6"/>
          <p:cNvSpPr/>
          <p:nvPr/>
        </p:nvSpPr>
        <p:spPr>
          <a:xfrm>
            <a:off x="323528" y="2996952"/>
            <a:ext cx="3265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- složili se znovu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3491880" y="2996952"/>
            <a:ext cx="4452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- (heslo „Národ sobě“)</a:t>
            </a:r>
            <a:endParaRPr lang="cs-CZ" sz="3600" dirty="0"/>
          </a:p>
        </p:txBody>
      </p:sp>
      <p:sp>
        <p:nvSpPr>
          <p:cNvPr id="9" name="Obdélník 8"/>
          <p:cNvSpPr/>
          <p:nvPr/>
        </p:nvSpPr>
        <p:spPr>
          <a:xfrm>
            <a:off x="467544" y="3789040"/>
            <a:ext cx="546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- v r. 1883 ho otevřeli znovu</a:t>
            </a:r>
            <a:endParaRPr lang="cs-CZ" sz="3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HL 1881-35 Bolest na čas - radost na věky! (požár Národního divadl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003" y="2123728"/>
            <a:ext cx="4465997" cy="4734272"/>
          </a:xfrm>
          <a:prstGeom prst="rect">
            <a:avLst/>
          </a:prstGeom>
          <a:noFill/>
        </p:spPr>
      </p:pic>
      <p:pic>
        <p:nvPicPr>
          <p:cNvPr id="20484" name="Picture 4" descr="File:Narodni divadlo Praha 1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93181" cy="4221088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796136" y="764704"/>
            <a:ext cx="2813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před požárem…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87624" y="5229200"/>
            <a:ext cx="3197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během požáru…</a:t>
            </a:r>
            <a:endParaRPr lang="cs-CZ" sz="3600" dirty="0"/>
          </a:p>
        </p:txBody>
      </p:sp>
      <p:pic>
        <p:nvPicPr>
          <p:cNvPr id="20486" name="Picture 6" descr="C:\Documents and Settings\a\Local Settings\Temporary Internet Files\Content.IE5\FW7JRG85\MP9004387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3829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- otevřela ho opera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79912" y="764704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u="sng" dirty="0" smtClean="0"/>
              <a:t>Libuše</a:t>
            </a:r>
            <a:endParaRPr lang="cs-CZ" sz="3600" b="1" u="sng" dirty="0"/>
          </a:p>
        </p:txBody>
      </p:sp>
      <p:sp>
        <p:nvSpPr>
          <p:cNvPr id="4" name="Obdélník 3"/>
          <p:cNvSpPr/>
          <p:nvPr/>
        </p:nvSpPr>
        <p:spPr>
          <a:xfrm>
            <a:off x="5220072" y="764704"/>
            <a:ext cx="363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Bedřicha Smetany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0" y="1556792"/>
            <a:ext cx="4761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- na výzdobě se podílel i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4860032" y="1484784"/>
            <a:ext cx="2600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u="sng" dirty="0" smtClean="0"/>
              <a:t>Mikoláš Aleš</a:t>
            </a:r>
            <a:endParaRPr lang="cs-CZ" sz="3600" dirty="0"/>
          </a:p>
        </p:txBody>
      </p:sp>
      <p:pic>
        <p:nvPicPr>
          <p:cNvPr id="22530" name="Picture 2" descr="File:Ales, Mikulas - Zalov (188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7620000" cy="40100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Národní divadl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692696"/>
            <a:ext cx="8538283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172</Words>
  <Application>Microsoft Office PowerPoint</Application>
  <PresentationFormat>Předvádění na obrazovce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ZŠ a MŠ J.A. Komenského Nové Strašecí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učitel</dc:creator>
  <cp:lastModifiedBy>Iva</cp:lastModifiedBy>
  <cp:revision>34</cp:revision>
  <dcterms:created xsi:type="dcterms:W3CDTF">2013-08-09T14:21:56Z</dcterms:created>
  <dcterms:modified xsi:type="dcterms:W3CDTF">2020-03-28T16:39:27Z</dcterms:modified>
</cp:coreProperties>
</file>