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57" r:id="rId3"/>
    <p:sldId id="259" r:id="rId4"/>
    <p:sldId id="260" r:id="rId5"/>
    <p:sldId id="261" r:id="rId6"/>
    <p:sldId id="262" r:id="rId7"/>
    <p:sldId id="264" r:id="rId8"/>
    <p:sldId id="271" r:id="rId9"/>
    <p:sldId id="265" r:id="rId10"/>
    <p:sldId id="258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12" name="Rectangle 11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4136"/>
            <a:ext cx="7772400" cy="1470025"/>
          </a:xfrm>
          <a:noFill/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007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>
            <a:lvl1pPr algn="l">
              <a:defRPr/>
            </a:lvl1pPr>
          </a:lstStyle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43802" y="285728"/>
            <a:ext cx="1500198" cy="6000791"/>
          </a:xfrm>
          <a:noFill/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>
                  <a:outerShdw blurRad="50800" dist="50800" dir="13500000" algn="tl" rotWithShape="0">
                    <a:schemeClr val="tx2"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2994" y="285730"/>
            <a:ext cx="6657964" cy="6000791"/>
          </a:xfrm>
          <a:noFill/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17345"/>
            <a:ext cx="7772400" cy="1362075"/>
          </a:xfrm>
          <a:noFill/>
        </p:spPr>
        <p:txBody>
          <a:bodyPr anchor="t"/>
          <a:lstStyle>
            <a:lvl1pPr algn="ctr">
              <a:defRPr sz="4000" b="1" cap="all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426089"/>
            <a:ext cx="6400800" cy="1500187"/>
          </a:xfrm>
          <a:noFill/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/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>
            <a:lvl1pPr algn="r"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2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7668"/>
            <a:ext cx="4040188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994" y="2357433"/>
            <a:ext cx="4040188" cy="41960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819" y="1717668"/>
            <a:ext cx="4041775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820" y="2357430"/>
            <a:ext cx="4041775" cy="419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9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6" y="285728"/>
            <a:ext cx="3286146" cy="1143008"/>
          </a:xfrm>
        </p:spPr>
        <p:txBody>
          <a:bodyPr anchor="t"/>
          <a:lstStyle>
            <a:lvl1pPr algn="l">
              <a:defRPr sz="2000" b="1"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7341"/>
            <a:ext cx="8215338" cy="48386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4810" y="285728"/>
            <a:ext cx="4857752" cy="1144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3" y="1718046"/>
            <a:ext cx="734214" cy="4834842"/>
          </a:xfrm>
          <a:noFill/>
        </p:spPr>
        <p:txBody>
          <a:bodyPr vert="eaVert" anchor="ctr"/>
          <a:lstStyle>
            <a:lvl1pPr algn="ctr">
              <a:defRPr sz="2000" b="1"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5372" y="1790268"/>
            <a:ext cx="8091100" cy="4710569"/>
          </a:xfrm>
          <a:effectLst>
            <a:glow rad="101600">
              <a:schemeClr val="accent1">
                <a:alpha val="6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994" y="285728"/>
            <a:ext cx="8229600" cy="1144800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2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5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6711"/>
            <a:ext cx="8229600" cy="483873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1800000" cy="285728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4000" y="6572272"/>
            <a:ext cx="2880000" cy="285728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1428736"/>
            <a:ext cx="8100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  <a:tileRect/>
          </a:gradFill>
          <a:effectLst>
            <a:outerShdw blurRad="50800" dist="50800" dir="18900000" algn="tl" rotWithShape="0">
              <a:schemeClr val="tx2"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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039698" y="2924944"/>
            <a:ext cx="81043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ČASTÁ NEINFEKČNÍ ONEMOCNĚNÍ –</a:t>
            </a:r>
          </a:p>
          <a:p>
            <a:r>
              <a:rPr lang="cs-CZ" sz="3200" b="1" dirty="0" smtClean="0">
                <a:solidFill>
                  <a:srgbClr val="FF0000"/>
                </a:solidFill>
              </a:rPr>
              <a:t>ONEMOCNĚNÍ DUTINY ÚSTNÍ </a:t>
            </a:r>
          </a:p>
          <a:p>
            <a:r>
              <a:rPr lang="cs-CZ" sz="3200" b="1" dirty="0" smtClean="0">
                <a:solidFill>
                  <a:srgbClr val="FF0000"/>
                </a:solidFill>
              </a:rPr>
              <a:t>A ZUBŮ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7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JAK ZUBNÍ KAZ VYPADÁ…..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916832"/>
            <a:ext cx="2448272" cy="208823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77072"/>
            <a:ext cx="2428875" cy="188595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572000" y="5517232"/>
            <a:ext cx="3869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Zde vidíš totálně zkažený mléčný chrup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48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CHRUP PO LÉČBĚ ZUBNÍHO KAZU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Zub s bílou plombou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  <a:p>
            <a:r>
              <a:rPr lang="cs-CZ" sz="1800" dirty="0" smtClean="0"/>
              <a:t>Zuby spravené amalgámem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573016"/>
            <a:ext cx="3758704" cy="299457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706476"/>
            <a:ext cx="1689720" cy="168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8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PREVENCE</a:t>
            </a:r>
            <a:r>
              <a:rPr lang="cs-CZ" sz="3200" b="1" dirty="0" smtClean="0">
                <a:solidFill>
                  <a:srgbClr val="FF0000"/>
                </a:solidFill>
              </a:rPr>
              <a:t> ZUBNÍHO KAZU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Pravidelné </a:t>
            </a:r>
            <a:r>
              <a:rPr lang="cs-CZ" sz="2400" b="1" dirty="0" smtClean="0">
                <a:solidFill>
                  <a:srgbClr val="00B0F0"/>
                </a:solidFill>
              </a:rPr>
              <a:t>odstraňování zubního plaku </a:t>
            </a:r>
            <a:r>
              <a:rPr lang="cs-CZ" sz="2400" dirty="0" smtClean="0"/>
              <a:t>čištěním zubů</a:t>
            </a:r>
          </a:p>
          <a:p>
            <a:r>
              <a:rPr lang="cs-CZ" sz="2400" dirty="0" smtClean="0"/>
              <a:t>Používat i další </a:t>
            </a:r>
            <a:r>
              <a:rPr lang="cs-CZ" sz="2400" b="1" dirty="0" smtClean="0">
                <a:solidFill>
                  <a:srgbClr val="00B0F0"/>
                </a:solidFill>
              </a:rPr>
              <a:t>pomůcky </a:t>
            </a:r>
            <a:r>
              <a:rPr lang="cs-CZ" sz="2400" dirty="0" smtClean="0"/>
              <a:t>ústní hygieny – mezizubní nit a kartáčky, škrabka na jazyk, antiseptické ústní vody</a:t>
            </a:r>
          </a:p>
          <a:p>
            <a:r>
              <a:rPr lang="cs-CZ" sz="2400" dirty="0" smtClean="0"/>
              <a:t>Omezit </a:t>
            </a:r>
            <a:r>
              <a:rPr lang="cs-CZ" sz="2400" b="1" dirty="0" smtClean="0">
                <a:solidFill>
                  <a:srgbClr val="00B0F0"/>
                </a:solidFill>
              </a:rPr>
              <a:t>přijímání sladkých pokrmů a nápojů</a:t>
            </a:r>
          </a:p>
          <a:p>
            <a:r>
              <a:rPr lang="cs-CZ" sz="2400" dirty="0" smtClean="0"/>
              <a:t>Fluoridová prevence</a:t>
            </a:r>
          </a:p>
          <a:p>
            <a:r>
              <a:rPr lang="cs-CZ" sz="2400" dirty="0" smtClean="0"/>
              <a:t>Existuje i potrava, která je zubům </a:t>
            </a:r>
            <a:r>
              <a:rPr lang="cs-CZ" sz="2400" b="1" dirty="0" smtClean="0">
                <a:solidFill>
                  <a:srgbClr val="00B0F0"/>
                </a:solidFill>
              </a:rPr>
              <a:t>vyloženě prospěšná </a:t>
            </a:r>
            <a:r>
              <a:rPr lang="cs-CZ" sz="2400" dirty="0" smtClean="0"/>
              <a:t>– mléko a mléčné výrobky, syrové ovoce a zelenina</a:t>
            </a:r>
          </a:p>
          <a:p>
            <a:r>
              <a:rPr lang="cs-CZ" sz="2400" dirty="0" smtClean="0"/>
              <a:t>Pravidelné zubní prohlídky </a:t>
            </a:r>
            <a:r>
              <a:rPr lang="cs-CZ" sz="2400" b="1" dirty="0" smtClean="0">
                <a:solidFill>
                  <a:srgbClr val="00B0F0"/>
                </a:solidFill>
              </a:rPr>
              <a:t>2x ročně</a:t>
            </a:r>
          </a:p>
          <a:p>
            <a:r>
              <a:rPr lang="cs-CZ" sz="2400" dirty="0" smtClean="0"/>
              <a:t>Dobré je i používaní </a:t>
            </a:r>
            <a:r>
              <a:rPr lang="cs-CZ" sz="2400" b="1" dirty="0" smtClean="0">
                <a:solidFill>
                  <a:srgbClr val="00B0F0"/>
                </a:solidFill>
              </a:rPr>
              <a:t>žvýkaček</a:t>
            </a:r>
            <a:endParaRPr lang="cs-CZ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2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ZDE VIDÍŠ POMŮCKY ÚSTNÍ HYGIENY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060848"/>
            <a:ext cx="3278533" cy="245438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060848"/>
            <a:ext cx="2971800" cy="244827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788024" y="5157192"/>
            <a:ext cx="24608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/>
              <a:t>Mezizubní nit</a:t>
            </a:r>
          </a:p>
          <a:p>
            <a:pPr marL="342900" indent="-342900">
              <a:buAutoNum type="arabicPeriod"/>
            </a:pPr>
            <a:r>
              <a:rPr lang="cs-CZ" dirty="0" smtClean="0"/>
              <a:t>Mezizubní kartáčky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1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FUNKCE ZUBŮ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Základní funkcí zubů je </a:t>
            </a:r>
            <a:r>
              <a:rPr lang="cs-CZ" sz="2400" b="1" dirty="0" smtClean="0">
                <a:solidFill>
                  <a:srgbClr val="0070C0"/>
                </a:solidFill>
              </a:rPr>
              <a:t>ukusování a rozmělňování potravy</a:t>
            </a:r>
          </a:p>
          <a:p>
            <a:r>
              <a:rPr lang="cs-CZ" sz="2400" dirty="0" smtClean="0"/>
              <a:t>Svým postavením a v součinnosti s jazykem se podílí na </a:t>
            </a:r>
            <a:r>
              <a:rPr lang="cs-CZ" sz="2400" b="1" dirty="0" smtClean="0">
                <a:solidFill>
                  <a:srgbClr val="0070C0"/>
                </a:solidFill>
              </a:rPr>
              <a:t>vzniku některých hlásek</a:t>
            </a:r>
          </a:p>
          <a:p>
            <a:r>
              <a:rPr lang="cs-CZ" sz="2400" dirty="0" smtClean="0"/>
              <a:t>Mají i funkci estetickou – spolupodílejí se na vzhledu obličeje a ovlivňují tak </a:t>
            </a:r>
            <a:r>
              <a:rPr lang="cs-CZ" sz="2400" b="1" dirty="0" smtClean="0">
                <a:solidFill>
                  <a:srgbClr val="0070C0"/>
                </a:solidFill>
              </a:rPr>
              <a:t>psychiku člověka</a:t>
            </a:r>
          </a:p>
          <a:p>
            <a:r>
              <a:rPr lang="cs-CZ" sz="2400" dirty="0" smtClean="0"/>
              <a:t>Pokud chybí větší počet zubů </a:t>
            </a:r>
            <a:r>
              <a:rPr lang="cs-CZ" sz="2400" b="1" dirty="0" smtClean="0">
                <a:solidFill>
                  <a:srgbClr val="0070C0"/>
                </a:solidFill>
              </a:rPr>
              <a:t>snižují se čelisti a vzhled obličeje se mění</a:t>
            </a:r>
          </a:p>
          <a:p>
            <a:r>
              <a:rPr lang="cs-CZ" sz="2400" dirty="0" smtClean="0"/>
              <a:t>Správnou funkci zajišťují </a:t>
            </a:r>
            <a:r>
              <a:rPr lang="cs-CZ" sz="2400" b="1" dirty="0" smtClean="0">
                <a:solidFill>
                  <a:srgbClr val="0070C0"/>
                </a:solidFill>
              </a:rPr>
              <a:t>pouze zdravé zuby</a:t>
            </a:r>
            <a:endParaRPr lang="cs-CZ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48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DOČASNÝ A TRVALÝ CHRUP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Zuby jsou uloženy v dutině ústní a seřazeny do dolního a horního oblouku</a:t>
            </a:r>
          </a:p>
          <a:p>
            <a:r>
              <a:rPr lang="cs-CZ" sz="2400" dirty="0" smtClean="0"/>
              <a:t>Sám zub se skládá z několika vrstev</a:t>
            </a:r>
          </a:p>
          <a:p>
            <a:r>
              <a:rPr lang="cs-CZ" sz="2400" dirty="0" smtClean="0"/>
              <a:t>Zde vidíš jednotlivé vrstvy zubu:</a:t>
            </a:r>
          </a:p>
          <a:p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492" y="3573016"/>
            <a:ext cx="3589636" cy="286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6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DOČASNÝ A TRVALÝ CHRUP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U dítěte se vyvíjí nejdříve </a:t>
            </a:r>
            <a:r>
              <a:rPr lang="cs-CZ" sz="2400" b="1" dirty="0" smtClean="0">
                <a:solidFill>
                  <a:srgbClr val="00B0F0"/>
                </a:solidFill>
              </a:rPr>
              <a:t>chrup DOČASNÝ</a:t>
            </a:r>
          </a:p>
          <a:p>
            <a:r>
              <a:rPr lang="cs-CZ" sz="2400" dirty="0" smtClean="0"/>
              <a:t>Nazýváme ho také </a:t>
            </a:r>
            <a:r>
              <a:rPr lang="cs-CZ" sz="2400" b="1" dirty="0" smtClean="0"/>
              <a:t>mléčný</a:t>
            </a:r>
          </a:p>
          <a:p>
            <a:r>
              <a:rPr lang="cs-CZ" sz="2400" dirty="0" smtClean="0"/>
              <a:t>Základy mléčného chrupu jsou založeny již v průběhu </a:t>
            </a:r>
            <a:r>
              <a:rPr lang="cs-CZ" sz="2400" b="1" dirty="0" smtClean="0"/>
              <a:t>nitroděložního života</a:t>
            </a:r>
          </a:p>
          <a:p>
            <a:r>
              <a:rPr lang="cs-CZ" sz="2400" dirty="0" smtClean="0"/>
              <a:t>Mléčných zubů je celkem </a:t>
            </a:r>
            <a:r>
              <a:rPr lang="cs-CZ" sz="2400" b="1" dirty="0" smtClean="0">
                <a:solidFill>
                  <a:srgbClr val="00B0F0"/>
                </a:solidFill>
              </a:rPr>
              <a:t>20</a:t>
            </a:r>
          </a:p>
          <a:p>
            <a:r>
              <a:rPr lang="cs-CZ" sz="2400" dirty="0" smtClean="0"/>
              <a:t>Prořezávají se mezi </a:t>
            </a:r>
            <a:r>
              <a:rPr lang="cs-CZ" sz="2400" b="1" dirty="0" smtClean="0">
                <a:solidFill>
                  <a:srgbClr val="00B0F0"/>
                </a:solidFill>
              </a:rPr>
              <a:t>6. – 30. měsícem</a:t>
            </a:r>
          </a:p>
          <a:p>
            <a:r>
              <a:rPr lang="cs-CZ" sz="2400" dirty="0" smtClean="0"/>
              <a:t>Mléčné se zuby v průběhu předškolního a mladšího školního věku začínají viklat a postupně jsou </a:t>
            </a:r>
            <a:r>
              <a:rPr lang="cs-CZ" sz="2400" b="1" dirty="0" smtClean="0">
                <a:solidFill>
                  <a:srgbClr val="00B0F0"/>
                </a:solidFill>
              </a:rPr>
              <a:t>nahrazeny STÁLÝM CHRUPEM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667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ZDE VIDÍŠ USPOŘÁDÁNÍ MLÉČNÉHO CHRUPU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060848"/>
            <a:ext cx="3312368" cy="438251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170436"/>
            <a:ext cx="3305838" cy="262964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084812" y="2060848"/>
            <a:ext cx="34919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Rentgenový snímek mléčných zubů,</a:t>
            </a:r>
          </a:p>
          <a:p>
            <a:r>
              <a:rPr lang="cs-CZ" dirty="0" smtClean="0"/>
              <a:t> jsou vidět zuby stálé, které se tlačí </a:t>
            </a:r>
          </a:p>
          <a:p>
            <a:r>
              <a:rPr lang="cs-CZ" dirty="0"/>
              <a:t> </a:t>
            </a:r>
            <a:r>
              <a:rPr lang="cs-CZ" dirty="0" smtClean="0"/>
              <a:t>pod nimi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6500375" y="4911452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15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TRVALÝ CHRUP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První zuby trvalého chrupu se prořezávají  </a:t>
            </a:r>
            <a:r>
              <a:rPr lang="cs-CZ" sz="2400" b="1" dirty="0" smtClean="0">
                <a:solidFill>
                  <a:srgbClr val="00B0F0"/>
                </a:solidFill>
              </a:rPr>
              <a:t>v šesti letech</a:t>
            </a:r>
          </a:p>
          <a:p>
            <a:r>
              <a:rPr lang="cs-CZ" sz="2400" dirty="0" smtClean="0"/>
              <a:t>Jsou to zpravidla </a:t>
            </a:r>
            <a:r>
              <a:rPr lang="cs-CZ" sz="2400" b="1" dirty="0" smtClean="0">
                <a:solidFill>
                  <a:srgbClr val="00B0F0"/>
                </a:solidFill>
              </a:rPr>
              <a:t>stoličky</a:t>
            </a:r>
          </a:p>
          <a:p>
            <a:r>
              <a:rPr lang="cs-CZ" sz="2400" dirty="0" smtClean="0"/>
              <a:t>Celkový počet stálých zubů </a:t>
            </a:r>
            <a:r>
              <a:rPr lang="cs-CZ" sz="2400" b="1" dirty="0" smtClean="0">
                <a:solidFill>
                  <a:srgbClr val="00B0F0"/>
                </a:solidFill>
              </a:rPr>
              <a:t>je 32</a:t>
            </a:r>
          </a:p>
          <a:p>
            <a:r>
              <a:rPr lang="cs-CZ" sz="2400" dirty="0" smtClean="0"/>
              <a:t>O tyto zuby se </a:t>
            </a:r>
            <a:r>
              <a:rPr lang="cs-CZ" sz="2400" b="1" dirty="0" smtClean="0">
                <a:solidFill>
                  <a:srgbClr val="00B0F0"/>
                </a:solidFill>
              </a:rPr>
              <a:t>musíme řádně starat</a:t>
            </a:r>
            <a:r>
              <a:rPr lang="cs-CZ" sz="2400" dirty="0" smtClean="0"/>
              <a:t>, musí nám vydržet po celý zbytek života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6791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ČASTÁ ONEMOCNĚNÍ DUTINY ÚSTNÍ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u="sng" dirty="0" smtClean="0">
                <a:solidFill>
                  <a:srgbClr val="FF0000"/>
                </a:solidFill>
              </a:rPr>
              <a:t>ZUBNÍ KAZ</a:t>
            </a:r>
          </a:p>
          <a:p>
            <a:r>
              <a:rPr lang="cs-CZ" sz="2400" dirty="0" smtClean="0"/>
              <a:t>- </a:t>
            </a:r>
            <a:r>
              <a:rPr lang="cs-CZ" sz="2400" b="1" dirty="0" smtClean="0">
                <a:solidFill>
                  <a:srgbClr val="00B0F0"/>
                </a:solidFill>
              </a:rPr>
              <a:t>je nejčastějším </a:t>
            </a:r>
            <a:r>
              <a:rPr lang="cs-CZ" sz="2400" dirty="0" smtClean="0"/>
              <a:t>onemocněním v dutině ústní</a:t>
            </a:r>
          </a:p>
          <a:p>
            <a:r>
              <a:rPr lang="cs-CZ" sz="2400" dirty="0" smtClean="0"/>
              <a:t>- postihuje jak </a:t>
            </a:r>
            <a:r>
              <a:rPr lang="cs-CZ" sz="2400" b="1" dirty="0" smtClean="0">
                <a:solidFill>
                  <a:srgbClr val="00B0F0"/>
                </a:solidFill>
              </a:rPr>
              <a:t>mléčný, tak stálý chrup</a:t>
            </a:r>
          </a:p>
          <a:p>
            <a:r>
              <a:rPr lang="cs-CZ" sz="2400" dirty="0" smtClean="0"/>
              <a:t>- zubní kaz je nejrozšířenějším onemocněním všech světadílů vůbec</a:t>
            </a:r>
          </a:p>
          <a:p>
            <a:r>
              <a:rPr lang="cs-CZ" sz="2400" dirty="0" smtClean="0"/>
              <a:t>- zubní kaz  je </a:t>
            </a:r>
            <a:r>
              <a:rPr lang="cs-CZ" sz="2400" b="1" dirty="0" smtClean="0">
                <a:solidFill>
                  <a:srgbClr val="00B0F0"/>
                </a:solidFill>
              </a:rPr>
              <a:t>DESTRUKTIVNÍ CHOROBA</a:t>
            </a:r>
          </a:p>
          <a:p>
            <a:r>
              <a:rPr lang="cs-CZ" sz="2400" dirty="0" smtClean="0"/>
              <a:t>- to znamená, že ničí zuby a to </a:t>
            </a:r>
            <a:r>
              <a:rPr lang="cs-CZ" sz="2400" b="1" dirty="0" smtClean="0">
                <a:solidFill>
                  <a:srgbClr val="00B0F0"/>
                </a:solidFill>
              </a:rPr>
              <a:t>nenávratně</a:t>
            </a:r>
          </a:p>
          <a:p>
            <a:r>
              <a:rPr lang="cs-CZ" sz="2400" dirty="0" smtClean="0"/>
              <a:t>- pokud se vzniklý zubní kaz neléčí, člověk </a:t>
            </a:r>
            <a:r>
              <a:rPr lang="cs-CZ" sz="2400" b="1" dirty="0" smtClean="0">
                <a:solidFill>
                  <a:srgbClr val="00B0F0"/>
                </a:solidFill>
              </a:rPr>
              <a:t>přijde o celý zub</a:t>
            </a:r>
            <a:endParaRPr lang="cs-CZ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31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PŘÍČINY VZNIKU ZUBNÍHO KAZU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Hlavní příčinou vzniku zubního kazu jsou organické </a:t>
            </a:r>
            <a:r>
              <a:rPr lang="cs-CZ" sz="2400" b="1" dirty="0" smtClean="0">
                <a:solidFill>
                  <a:srgbClr val="00B0F0"/>
                </a:solidFill>
              </a:rPr>
              <a:t>kyseliny,</a:t>
            </a:r>
            <a:r>
              <a:rPr lang="cs-CZ" sz="2400" dirty="0" smtClean="0"/>
              <a:t> které se tvoří z cukrů přijímaných potravou</a:t>
            </a:r>
          </a:p>
          <a:p>
            <a:r>
              <a:rPr lang="cs-CZ" sz="2400" dirty="0" smtClean="0"/>
              <a:t>Tuto přeměnu vyvolávají bakterie, které žijí v zubním povlaku, </a:t>
            </a:r>
            <a:r>
              <a:rPr lang="cs-CZ" sz="2400" b="1" dirty="0" smtClean="0">
                <a:solidFill>
                  <a:srgbClr val="00B0F0"/>
                </a:solidFill>
              </a:rPr>
              <a:t>který se tvoří ze zbytků jídla</a:t>
            </a:r>
          </a:p>
          <a:p>
            <a:r>
              <a:rPr lang="cs-CZ" sz="2400" dirty="0" smtClean="0"/>
              <a:t>Tyto kyseliny </a:t>
            </a:r>
            <a:r>
              <a:rPr lang="cs-CZ" sz="2400" b="1" dirty="0" smtClean="0">
                <a:solidFill>
                  <a:srgbClr val="00B0F0"/>
                </a:solidFill>
              </a:rPr>
              <a:t>narušují zubní sklovinu </a:t>
            </a:r>
            <a:r>
              <a:rPr lang="cs-CZ" sz="2400" dirty="0" smtClean="0"/>
              <a:t>a tím se otevře přístup bakterií k zubovině</a:t>
            </a:r>
          </a:p>
          <a:p>
            <a:r>
              <a:rPr lang="cs-CZ" sz="2400" dirty="0" smtClean="0"/>
              <a:t>Důležitou úlohu při vzniku zubního kazu hraje i </a:t>
            </a:r>
            <a:r>
              <a:rPr lang="cs-CZ" sz="2400" b="1" dirty="0" smtClean="0">
                <a:solidFill>
                  <a:srgbClr val="00B0F0"/>
                </a:solidFill>
              </a:rPr>
              <a:t>dědičnost</a:t>
            </a:r>
            <a:r>
              <a:rPr lang="cs-CZ" sz="2400" dirty="0" smtClean="0"/>
              <a:t> – dědíme buďto odolnější, nebo méně odolnou zubní tkáň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6110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STADIA ZUBNÍHO KAZU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Počáteční stadium kazu se jeví jako </a:t>
            </a:r>
            <a:r>
              <a:rPr lang="cs-CZ" sz="2400" b="1" dirty="0" smtClean="0">
                <a:solidFill>
                  <a:srgbClr val="00B0F0"/>
                </a:solidFill>
              </a:rPr>
              <a:t>křídově bílá skvrna </a:t>
            </a:r>
            <a:r>
              <a:rPr lang="cs-CZ" sz="2400" dirty="0" smtClean="0"/>
              <a:t>na povrchu zubu</a:t>
            </a:r>
          </a:p>
          <a:p>
            <a:r>
              <a:rPr lang="cs-CZ" sz="2400" dirty="0" smtClean="0"/>
              <a:t>Později se objeví dutina, vyplněná </a:t>
            </a:r>
            <a:r>
              <a:rPr lang="cs-CZ" sz="2400" b="1" dirty="0" smtClean="0">
                <a:solidFill>
                  <a:srgbClr val="00B0F0"/>
                </a:solidFill>
              </a:rPr>
              <a:t>hnědavou hmotou</a:t>
            </a:r>
          </a:p>
          <a:p>
            <a:r>
              <a:rPr lang="cs-CZ" sz="2400" dirty="0" smtClean="0"/>
              <a:t>Později se kaz jeví jako </a:t>
            </a:r>
            <a:r>
              <a:rPr lang="cs-CZ" sz="2400" b="1" dirty="0" smtClean="0">
                <a:solidFill>
                  <a:srgbClr val="00B0F0"/>
                </a:solidFill>
              </a:rPr>
              <a:t>černá skvrna v zubu</a:t>
            </a:r>
          </a:p>
          <a:p>
            <a:r>
              <a:rPr lang="cs-CZ" sz="2400" dirty="0" smtClean="0"/>
              <a:t>Ve chvíli, kdy zkažený zub začne bolet, je už zubní kaz v pokročilém stádiu a zasáhl </a:t>
            </a:r>
            <a:r>
              <a:rPr lang="cs-CZ" sz="2400" b="1" dirty="0" smtClean="0">
                <a:solidFill>
                  <a:srgbClr val="00B0F0"/>
                </a:solidFill>
              </a:rPr>
              <a:t>zubní dutinu vyplněnou nervy</a:t>
            </a:r>
          </a:p>
          <a:p>
            <a:r>
              <a:rPr lang="cs-CZ" sz="2400" dirty="0" smtClean="0"/>
              <a:t>Zubní kaz se léčí </a:t>
            </a:r>
            <a:r>
              <a:rPr lang="cs-CZ" sz="2400" b="1" dirty="0" smtClean="0">
                <a:solidFill>
                  <a:srgbClr val="00B0F0"/>
                </a:solidFill>
              </a:rPr>
              <a:t>odvrtáváním zkažené skloviny a vyplnění PLOMBOU</a:t>
            </a:r>
            <a:endParaRPr lang="cs-CZ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02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ok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ook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標楷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oo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80000">
              <a:schemeClr val="phClr">
                <a:tint val="7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72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180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>
              <a:rot lat="0" lon="0" rev="0"/>
            </a:camera>
            <a:lightRig rig="morning" dir="bl"/>
          </a:scene3d>
          <a:sp3d extrusionH="222250" contourW="25400" prstMaterial="matte">
            <a:bevelT w="38100" h="38100" prst="softRound"/>
            <a:bevelB/>
            <a:extrusionClr>
              <a:srgbClr val="FF0000"/>
            </a:extrusionClr>
            <a:contourClr>
              <a:schemeClr val="accent3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soft" dir="bl">
              <a:rot lat="0" lon="0" rev="0"/>
            </a:lightRig>
          </a:scene3d>
          <a:sp3d prstMaterial="plastic">
            <a:bevelT w="381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8000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180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9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TC010219409[[fn=Knižní motiv]]</Template>
  <TotalTime>143</TotalTime>
  <Words>500</Words>
  <Application>Microsoft Office PowerPoint</Application>
  <PresentationFormat>Předvádění na obrazovce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Book</vt:lpstr>
      <vt:lpstr>Prezentace aplikace PowerPoint</vt:lpstr>
      <vt:lpstr>FUNKCE ZUBŮ</vt:lpstr>
      <vt:lpstr>DOČASNÝ A TRVALÝ CHRUP</vt:lpstr>
      <vt:lpstr>DOČASNÝ A TRVALÝ CHRUP</vt:lpstr>
      <vt:lpstr>ZDE VIDÍŠ USPOŘÁDÁNÍ MLÉČNÉHO CHRUPU</vt:lpstr>
      <vt:lpstr>TRVALÝ CHRUP</vt:lpstr>
      <vt:lpstr>ČASTÁ ONEMOCNĚNÍ DUTINY ÚSTNÍ</vt:lpstr>
      <vt:lpstr>PŘÍČINY VZNIKU ZUBNÍHO KAZU</vt:lpstr>
      <vt:lpstr>STADIA ZUBNÍHO KAZU</vt:lpstr>
      <vt:lpstr>JAK ZUBNÍ KAZ VYPADÁ…..</vt:lpstr>
      <vt:lpstr>CHRUP PO LÉČBĚ ZUBNÍHO KAZU</vt:lpstr>
      <vt:lpstr>PREVENCE ZUBNÍHO KAZU</vt:lpstr>
      <vt:lpstr>ZDE VIDÍŠ POMŮCKY ÚSTNÍ HYGIENY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Iva</cp:lastModifiedBy>
  <cp:revision>24</cp:revision>
  <dcterms:created xsi:type="dcterms:W3CDTF">2011-07-30T10:33:47Z</dcterms:created>
  <dcterms:modified xsi:type="dcterms:W3CDTF">2020-05-16T11:51:44Z</dcterms:modified>
</cp:coreProperties>
</file>