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2" r:id="rId8"/>
    <p:sldId id="264" r:id="rId9"/>
    <p:sldId id="266" r:id="rId10"/>
    <p:sldId id="265" r:id="rId11"/>
    <p:sldId id="268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BC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D903705-D094-41DB-93F9-92DCF919AB36}" type="datetimeFigureOut">
              <a:rPr lang="cs-CZ" smtClean="0"/>
              <a:pPr/>
              <a:t>16.05.2020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43478F2-8056-4AFC-9326-8E0E77A51C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903705-D094-41DB-93F9-92DCF919AB36}" type="datetimeFigureOut">
              <a:rPr lang="cs-CZ" smtClean="0"/>
              <a:pPr/>
              <a:t>16.05.2020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3478F2-8056-4AFC-9326-8E0E77A51C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903705-D094-41DB-93F9-92DCF919AB36}" type="datetimeFigureOut">
              <a:rPr lang="cs-CZ" smtClean="0"/>
              <a:pPr/>
              <a:t>16.05.2020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3478F2-8056-4AFC-9326-8E0E77A51C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903705-D094-41DB-93F9-92DCF919AB36}" type="datetimeFigureOut">
              <a:rPr lang="cs-CZ" smtClean="0"/>
              <a:pPr/>
              <a:t>16.05.2020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3478F2-8056-4AFC-9326-8E0E77A51C5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903705-D094-41DB-93F9-92DCF919AB36}" type="datetimeFigureOut">
              <a:rPr lang="cs-CZ" smtClean="0"/>
              <a:pPr/>
              <a:t>16.05.2020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3478F2-8056-4AFC-9326-8E0E77A51C5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903705-D094-41DB-93F9-92DCF919AB36}" type="datetimeFigureOut">
              <a:rPr lang="cs-CZ" smtClean="0"/>
              <a:pPr/>
              <a:t>16.05.2020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3478F2-8056-4AFC-9326-8E0E77A51C5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903705-D094-41DB-93F9-92DCF919AB36}" type="datetimeFigureOut">
              <a:rPr lang="cs-CZ" smtClean="0"/>
              <a:pPr/>
              <a:t>16.05.2020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3478F2-8056-4AFC-9326-8E0E77A51C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903705-D094-41DB-93F9-92DCF919AB36}" type="datetimeFigureOut">
              <a:rPr lang="cs-CZ" smtClean="0"/>
              <a:pPr/>
              <a:t>16.05.2020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3478F2-8056-4AFC-9326-8E0E77A51C5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903705-D094-41DB-93F9-92DCF919AB36}" type="datetimeFigureOut">
              <a:rPr lang="cs-CZ" smtClean="0"/>
              <a:pPr/>
              <a:t>16.05.2020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3478F2-8056-4AFC-9326-8E0E77A51C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D903705-D094-41DB-93F9-92DCF919AB36}" type="datetimeFigureOut">
              <a:rPr lang="cs-CZ" smtClean="0"/>
              <a:pPr/>
              <a:t>16.05.2020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3478F2-8056-4AFC-9326-8E0E77A51C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D903705-D094-41DB-93F9-92DCF919AB36}" type="datetimeFigureOut">
              <a:rPr lang="cs-CZ" smtClean="0"/>
              <a:pPr/>
              <a:t>16.05.2020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43478F2-8056-4AFC-9326-8E0E77A51C5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78000"/>
                <a:satMod val="220000"/>
              </a:schemeClr>
            </a:gs>
            <a:gs pos="100000">
              <a:schemeClr val="bg1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D903705-D094-41DB-93F9-92DCF919AB36}" type="datetimeFigureOut">
              <a:rPr lang="cs-CZ" smtClean="0"/>
              <a:pPr/>
              <a:t>16.05.2020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43478F2-8056-4AFC-9326-8E0E77A51C5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pc\Desktop\DUM%20Ov&#283;&#345;en&#233;%20BALONOV&#193;\DUM001\pozarni%20(1).mp3" TargetMode="Externa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ify.nou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pc\Desktop\DUM%20Ov&#283;&#345;en&#233;%20BALONOV&#193;\DUM001\vseobecna.mp3" TargetMode="Externa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pc\Desktop\DUM%20Ov&#283;&#345;en&#233;%20BALONOV&#193;\DUM001\zkouska%20(1).mp3" TargetMode="Externa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00100" y="1643050"/>
            <a:ext cx="6915144" cy="1829761"/>
          </a:xfrm>
        </p:spPr>
        <p:txBody>
          <a:bodyPr/>
          <a:lstStyle/>
          <a:p>
            <a:r>
              <a:rPr lang="cs-CZ" dirty="0" smtClean="0"/>
              <a:t>Ochrana člověka za mimořádných událostí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643702" y="6143644"/>
            <a:ext cx="2196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Bc. Soňa Balonová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15074" y="642918"/>
            <a:ext cx="1143008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ozarni (1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6143636" y="4286256"/>
            <a:ext cx="928694" cy="928694"/>
          </a:xfrm>
          <a:prstGeom prst="rect">
            <a:avLst/>
          </a:prstGeom>
        </p:spPr>
      </p:pic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5" cstate="print"/>
          <a:stretch>
            <a:fillRect/>
          </a:stretch>
        </p:blipFill>
        <p:spPr bwMode="auto">
          <a:xfrm>
            <a:off x="1142976" y="4357694"/>
            <a:ext cx="3857652" cy="915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Obdélník 6"/>
          <p:cNvSpPr/>
          <p:nvPr/>
        </p:nvSpPr>
        <p:spPr>
          <a:xfrm>
            <a:off x="1000100" y="1000108"/>
            <a:ext cx="40719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Požární poplach</a:t>
            </a:r>
            <a:endParaRPr lang="cs-CZ" sz="36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142976" y="1928802"/>
            <a:ext cx="68580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Slouží ke svolání jednotek sborů dobrovolných hasičů a vyhlašuje se přerušovaným tónem po dobu 1 minuty.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6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6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14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3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3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7" dur="87350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3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2910" y="857232"/>
            <a:ext cx="7772400" cy="1829761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Konec</a:t>
            </a:r>
            <a:endParaRPr lang="cs-CZ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857224" y="714356"/>
            <a:ext cx="21130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Použité zdroje:</a:t>
            </a:r>
            <a:endParaRPr lang="cs-CZ" sz="24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857224" y="1714488"/>
            <a:ext cx="7768473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http://www.</a:t>
            </a:r>
            <a:r>
              <a:rPr lang="cs-CZ" sz="1400" dirty="0" err="1" smtClean="0"/>
              <a:t>hzsmsk.cz</a:t>
            </a:r>
            <a:endParaRPr lang="cs-CZ" sz="1400" dirty="0" smtClean="0"/>
          </a:p>
          <a:p>
            <a:r>
              <a:rPr lang="cs-CZ" sz="1400" dirty="0" smtClean="0"/>
              <a:t>http://hasici-hranice.webnode.cz</a:t>
            </a:r>
          </a:p>
          <a:p>
            <a:r>
              <a:rPr lang="cs-CZ" sz="1400" dirty="0" smtClean="0"/>
              <a:t>http://radyvnouzi.cz</a:t>
            </a:r>
          </a:p>
          <a:p>
            <a:r>
              <a:rPr lang="cs-CZ" sz="1400" dirty="0" smtClean="0">
                <a:hlinkClick r:id="rId2"/>
              </a:rPr>
              <a:t>http://www.gify.nou.cz</a:t>
            </a:r>
            <a:endParaRPr lang="cs-CZ" sz="1400" dirty="0" smtClean="0"/>
          </a:p>
          <a:p>
            <a:r>
              <a:rPr lang="cs-CZ" sz="1400" dirty="0" smtClean="0"/>
              <a:t>Snímek 5:http</a:t>
            </a:r>
            <a:r>
              <a:rPr lang="cs-CZ" sz="1400" dirty="0"/>
              <a:t>://upload.wikimedia.org/wikipedia/commons/2/29/Pneumatic_siren.jpg</a:t>
            </a:r>
            <a:endParaRPr lang="cs-CZ" sz="1400" dirty="0" smtClean="0"/>
          </a:p>
          <a:p>
            <a:r>
              <a:rPr lang="cs-CZ" sz="1400" dirty="0" smtClean="0"/>
              <a:t>Klipart- </a:t>
            </a:r>
            <a:r>
              <a:rPr lang="cs-CZ" sz="1400" dirty="0" err="1" smtClean="0"/>
              <a:t>microsoft</a:t>
            </a:r>
            <a:r>
              <a:rPr lang="cs-CZ" sz="1400" dirty="0" smtClean="0"/>
              <a:t> office</a:t>
            </a:r>
          </a:p>
          <a:p>
            <a:endParaRPr lang="cs-CZ" sz="14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1538" y="500042"/>
            <a:ext cx="6858048" cy="2428892"/>
          </a:xfrm>
        </p:spPr>
        <p:txBody>
          <a:bodyPr>
            <a:normAutofit fontScale="40000" lnSpcReduction="20000"/>
          </a:bodyPr>
          <a:lstStyle/>
          <a:p>
            <a:pPr algn="just"/>
            <a:r>
              <a:rPr lang="cs-CZ" sz="8400" dirty="0" smtClean="0">
                <a:latin typeface="Times New Roman" pitchFamily="18" charset="0"/>
                <a:cs typeface="Times New Roman" pitchFamily="18" charset="0"/>
              </a:rPr>
              <a:t>V životě člověka mohou nastat události, které mohou ohrozit naše životy, naše zdraví nebo způsobit velké materiální škody.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 	</a:t>
            </a:r>
            <a:endParaRPr lang="cs-CZ" dirty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2643182"/>
            <a:ext cx="7302537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16" y="3857628"/>
            <a:ext cx="5495230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7554" y="928670"/>
            <a:ext cx="5367009" cy="1674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Obdélník 3"/>
          <p:cNvSpPr/>
          <p:nvPr/>
        </p:nvSpPr>
        <p:spPr>
          <a:xfrm>
            <a:off x="785786" y="428604"/>
            <a:ext cx="378621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32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živelné pohromy</a:t>
            </a:r>
          </a:p>
          <a:p>
            <a:pPr>
              <a:buNone/>
            </a:pP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-požáry</a:t>
            </a:r>
          </a:p>
          <a:p>
            <a:pPr>
              <a:buNone/>
            </a:pP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-povodně</a:t>
            </a:r>
          </a:p>
          <a:p>
            <a:pPr>
              <a:buNone/>
            </a:pPr>
            <a:r>
              <a:rPr lang="cs-CZ" sz="3200" dirty="0" smtClean="0"/>
              <a:t>		</a:t>
            </a:r>
          </a:p>
        </p:txBody>
      </p:sp>
      <p:sp>
        <p:nvSpPr>
          <p:cNvPr id="8" name="Obdélník 7"/>
          <p:cNvSpPr/>
          <p:nvPr/>
        </p:nvSpPr>
        <p:spPr>
          <a:xfrm>
            <a:off x="785786" y="2428868"/>
            <a:ext cx="79296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32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průmyslové havárie</a:t>
            </a:r>
          </a:p>
          <a:p>
            <a:pPr>
              <a:buNone/>
            </a:pP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-únik nebezpečných látek do životního prostředí</a:t>
            </a:r>
          </a:p>
        </p:txBody>
      </p:sp>
      <p:sp>
        <p:nvSpPr>
          <p:cNvPr id="9" name="Obdélník 8"/>
          <p:cNvSpPr/>
          <p:nvPr/>
        </p:nvSpPr>
        <p:spPr>
          <a:xfrm>
            <a:off x="785786" y="4500570"/>
            <a:ext cx="250033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32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nehody</a:t>
            </a:r>
          </a:p>
          <a:p>
            <a:pPr>
              <a:buNone/>
            </a:pP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-dopravní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14546" y="500042"/>
            <a:ext cx="4572032" cy="1571636"/>
          </a:xfrm>
        </p:spPr>
        <p:txBody>
          <a:bodyPr/>
          <a:lstStyle/>
          <a:p>
            <a:r>
              <a:rPr lang="cs-CZ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Varování obyvatel</a:t>
            </a:r>
            <a:endParaRPr lang="cs-CZ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928662" y="2357430"/>
            <a:ext cx="7258072" cy="2428892"/>
          </a:xfrm>
        </p:spPr>
        <p:txBody>
          <a:bodyPr>
            <a:noAutofit/>
          </a:bodyPr>
          <a:lstStyle/>
          <a:p>
            <a:pPr algn="ctr"/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V situaci, kdy je velké riziko vzniku, nebo již došlo k závažné mimořádné události, která ohrožuje životy a zdraví občanů, je přistoupeno k jejich varování.</a:t>
            </a:r>
            <a:endParaRPr lang="cs-CZ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2" dur="950" fill="hold">
                                          <p:stCondLst>
                                            <p:cond delay="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" dur="950" fill="hold">
                                          <p:stCondLst>
                                            <p:cond delay="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950" fill="hold">
                                          <p:stCondLst>
                                            <p:cond delay="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950" fill="hold">
                                          <p:stCondLst>
                                            <p:cond delay="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17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18" dur="300" fill="hold">
                                          <p:stCondLst>
                                            <p:cond delay="7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28992" y="500042"/>
            <a:ext cx="1857388" cy="64294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40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Sirény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214678" y="3286124"/>
            <a:ext cx="3371436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například</a:t>
            </a:r>
          </a:p>
          <a:p>
            <a:pPr>
              <a:buFontTx/>
              <a:buChar char="-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ve školách</a:t>
            </a:r>
          </a:p>
          <a:p>
            <a:pPr>
              <a:buFontTx/>
              <a:buChar char="-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ve velkých podnicích</a:t>
            </a:r>
          </a:p>
          <a:p>
            <a:pPr>
              <a:buFontTx/>
              <a:buChar char="-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v továrnách…</a:t>
            </a:r>
          </a:p>
          <a:p>
            <a:pPr>
              <a:buFontTx/>
              <a:buChar char="-"/>
            </a:pP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12" y="2466016"/>
            <a:ext cx="2150794" cy="160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09" y="4071942"/>
            <a:ext cx="2200545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86512" y="4786321"/>
            <a:ext cx="2143130" cy="1600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Zástupný symbol pro obsah 2"/>
          <p:cNvSpPr txBox="1">
            <a:spLocks/>
          </p:cNvSpPr>
          <p:nvPr/>
        </p:nvSpPr>
        <p:spPr>
          <a:xfrm>
            <a:off x="500034" y="1357298"/>
            <a:ext cx="8229600" cy="216198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Základním prvkem varování obyvatel jsou po dlouhá desetiletí sirény, které jsou rozmístěny po území celé ČR.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cs-CZ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928662" y="3214686"/>
            <a:ext cx="19527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Víte kde??</a:t>
            </a:r>
            <a:endParaRPr lang="cs-CZ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000"/>
                            </p:stCondLst>
                            <p:childTnLst>
                              <p:par>
                                <p:cTn id="39" presetID="15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0"/>
                            </p:stCondLst>
                            <p:childTnLst>
                              <p:par>
                                <p:cTn id="46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6" grpId="0"/>
      <p:bldP spid="4" grpId="0"/>
      <p:bldP spid="5" grpId="0"/>
      <p:bldP spid="5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714348" y="785794"/>
            <a:ext cx="764386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Druhy signálů</a:t>
            </a:r>
          </a:p>
          <a:p>
            <a:endParaRPr lang="cs-CZ" sz="3200" b="1" dirty="0" smtClean="0"/>
          </a:p>
          <a:p>
            <a:r>
              <a:rPr lang="cs-CZ" sz="3600" dirty="0" smtClean="0">
                <a:latin typeface="Times New Roman" pitchFamily="18" charset="0"/>
              </a:rPr>
              <a:t>Od 1. listopadu 2001 je v České republice zaveden pouze jeden jediný výstražný signál.</a:t>
            </a:r>
          </a:p>
        </p:txBody>
      </p:sp>
      <p:sp>
        <p:nvSpPr>
          <p:cNvPr id="6" name="Obdélník 5"/>
          <p:cNvSpPr/>
          <p:nvPr/>
        </p:nvSpPr>
        <p:spPr>
          <a:xfrm>
            <a:off x="2428860" y="3714752"/>
            <a:ext cx="321471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 smtClean="0"/>
          </a:p>
          <a:p>
            <a:pPr algn="ctr"/>
            <a:r>
              <a:rPr lang="cs-CZ" sz="40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Všeobecná výstraha</a:t>
            </a:r>
            <a:endParaRPr lang="cs-CZ" sz="4000" dirty="0">
              <a:solidFill>
                <a:schemeClr val="bg2">
                  <a:lumMod val="50000"/>
                </a:schemeClr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5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6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857356" y="4929198"/>
            <a:ext cx="4437155" cy="1009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Obdélník 7"/>
          <p:cNvSpPr/>
          <p:nvPr/>
        </p:nvSpPr>
        <p:spPr>
          <a:xfrm>
            <a:off x="857224" y="1785926"/>
            <a:ext cx="592935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Vyhlašuje se ve všech případech, kdy může dojít, nebo již došlo ke vzniku mimořádné události, která může ohrozit životy a zdraví občanů, majetek a životní prostředí. Všeobecná výstraha bývá vyhlašována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kolísavým tónem sirény po dobu 140 sekund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. Může být vyhlášena třikrát za sebou v tříminutových intervalech.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2571736" y="357166"/>
            <a:ext cx="307183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Všeobecná výstraha</a:t>
            </a:r>
            <a:endParaRPr lang="cs-CZ" sz="4000" b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vseobecna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966656" y="5229200"/>
            <a:ext cx="304800" cy="304800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6296" y="445788"/>
            <a:ext cx="1428760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47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7000"/>
                            </p:stCondLst>
                            <p:childTnLst>
                              <p:par>
                                <p:cTn id="16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2000"/>
                            </p:stCondLst>
                            <p:childTnLst>
                              <p:par>
                                <p:cTn id="22" presetID="14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7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2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29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3" dur="162468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857224" y="1571612"/>
            <a:ext cx="735811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Kromě všeobecné výstrahy se můžeme setkat také s dalšími dvěma signály. Ty ale nejsou určeny pro varování obyvatel a mají svůj specifický význam.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357554" y="4000504"/>
            <a:ext cx="22493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Víš jaké??</a:t>
            </a:r>
            <a:endParaRPr lang="cs-CZ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5" presetClass="entr" presetSubtype="0" fill="hold" grpId="0" nodeType="after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1000"/>
                            </p:stCondLst>
                            <p:childTnLst>
                              <p:par>
                                <p:cTn id="22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6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C:\Users\Ladik\AppData\Local\Microsoft\Windows\Temporary Internet Files\Content.IE5\3IUXLBCO\MC90025065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57950" y="714356"/>
            <a:ext cx="1895192" cy="2166796"/>
          </a:xfrm>
          <a:prstGeom prst="rect">
            <a:avLst/>
          </a:prstGeom>
          <a:noFill/>
        </p:spPr>
      </p:pic>
      <p:pic>
        <p:nvPicPr>
          <p:cNvPr id="12" name="zkouska (1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 flipV="1">
            <a:off x="6500826" y="4357694"/>
            <a:ext cx="857256" cy="864808"/>
          </a:xfrm>
          <a:prstGeom prst="rect">
            <a:avLst/>
          </a:prstGeom>
        </p:spPr>
      </p:pic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857224" y="857232"/>
            <a:ext cx="3829048" cy="94753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6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Zkouška sirén</a:t>
            </a:r>
            <a:endParaRPr lang="cs-CZ" sz="3600" b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2976" y="4429132"/>
            <a:ext cx="4210638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Obdélník 6"/>
          <p:cNvSpPr/>
          <p:nvPr/>
        </p:nvSpPr>
        <p:spPr>
          <a:xfrm>
            <a:off x="928662" y="1643050"/>
            <a:ext cx="521497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Provádí se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stálým tónem po dobu 140 sekund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.Tento signál má většina obyvatel zažitý díky pravidelným zkouškám </a:t>
            </a:r>
            <a:r>
              <a:rPr lang="cs-CZ" sz="28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každou první středu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v měsíci.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3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6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6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8000"/>
                            </p:stCondLst>
                            <p:childTnLst>
                              <p:par>
                                <p:cTn id="19" presetID="55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4000"/>
                            </p:stCondLst>
                            <p:childTnLst>
                              <p:par>
                                <p:cTn id="2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1" dur="150526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audio>
              <p:cMediaNode>
                <p:cTn id="3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  <p:bldLst>
      <p:bldP spid="5" grpId="0" build="p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570</TotalTime>
  <Words>221</Words>
  <Application>Microsoft Office PowerPoint</Application>
  <PresentationFormat>Předvádění na obrazovce (4:3)</PresentationFormat>
  <Paragraphs>45</Paragraphs>
  <Slides>12</Slides>
  <Notes>0</Notes>
  <HiddenSlides>0</HiddenSlides>
  <MMClips>3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Shluk</vt:lpstr>
      <vt:lpstr>Ochrana člověka za mimořádných událostí</vt:lpstr>
      <vt:lpstr>Prezentace aplikace PowerPoint</vt:lpstr>
      <vt:lpstr>Prezentace aplikace PowerPoint</vt:lpstr>
      <vt:lpstr>Varování obyvatel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Konec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člověka za mimořádných událostí</dc:title>
  <dc:creator>Radim</dc:creator>
  <cp:lastModifiedBy>Iva</cp:lastModifiedBy>
  <cp:revision>53</cp:revision>
  <dcterms:created xsi:type="dcterms:W3CDTF">2011-12-28T10:10:43Z</dcterms:created>
  <dcterms:modified xsi:type="dcterms:W3CDTF">2020-05-16T16:27:29Z</dcterms:modified>
</cp:coreProperties>
</file>