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sldIdLst>
    <p:sldId id="266" r:id="rId2"/>
    <p:sldId id="267" r:id="rId3"/>
    <p:sldId id="274" r:id="rId4"/>
    <p:sldId id="275" r:id="rId5"/>
    <p:sldId id="276" r:id="rId6"/>
    <p:sldId id="277" r:id="rId7"/>
    <p:sldId id="273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07" autoAdjust="0"/>
  </p:normalViewPr>
  <p:slideViewPr>
    <p:cSldViewPr>
      <p:cViewPr varScale="1">
        <p:scale>
          <a:sx n="81" d="100"/>
          <a:sy n="81" d="100"/>
        </p:scale>
        <p:origin x="15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EB241-581C-4BEB-8CEA-9F8AB8D0297E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4DBE7-537D-42BB-908C-8F909C0E9D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0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FCAE47-E4B6-47D6-B7E0-FE4EEE1D9042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9730BB-1E0C-4FAA-AFBD-8420E9C6D7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b/b2/Brassica_napus_002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//upload.wikimedia.org/wikipedia/commons/2/29/Sinapis_alba_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//upload.wikimedia.org/wikipedia/commons/5/54/Helianthus_-_annuus_-_03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inapis_alba_1.JPG?uselang=cs" TargetMode="External"/><Relationship Id="rId2" Type="http://schemas.openxmlformats.org/officeDocument/2006/relationships/hyperlink" Target="http://cs.wikipedia.org/wiki/%C5%98epka_olejk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Helianthus_-_annuus_-_03.jpg" TargetMode="External"/><Relationship Id="rId4" Type="http://schemas.openxmlformats.org/officeDocument/2006/relationships/hyperlink" Target="http://upload.wikimedia.org/wikipedia/commons/e/ed/Papver_field_france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hospodářský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Ø"/>
            </a:pPr>
            <a:r>
              <a:rPr lang="cs-CZ" dirty="0"/>
              <a:t>Olejniny jsou jednoleté plodiny z čeledi  </a:t>
            </a:r>
            <a:r>
              <a:rPr lang="cs-CZ" b="1" dirty="0"/>
              <a:t>brukvovitých - </a:t>
            </a:r>
            <a:r>
              <a:rPr lang="cs-CZ" b="1" dirty="0" err="1"/>
              <a:t>brassicaceae</a:t>
            </a:r>
            <a:r>
              <a:rPr lang="cs-CZ" dirty="0"/>
              <a:t>. 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Ø"/>
            </a:pPr>
            <a:r>
              <a:rPr lang="cs-CZ" dirty="0"/>
              <a:t>Z olejnin získáváme kvalitní potravinářský olej a jsou vhodné jako surovina pro použití v </a:t>
            </a:r>
            <a:r>
              <a:rPr lang="cs-CZ" dirty="0" err="1"/>
              <a:t>olejochemickém</a:t>
            </a:r>
            <a:r>
              <a:rPr lang="cs-CZ" dirty="0"/>
              <a:t> průmyslu (barvy, bionafta)</a:t>
            </a:r>
          </a:p>
          <a:p>
            <a:pPr>
              <a:lnSpc>
                <a:spcPct val="90000"/>
              </a:lnSpc>
              <a:buClr>
                <a:schemeClr val="tx2"/>
              </a:buClr>
              <a:buSzTx/>
              <a:buFont typeface="Wingdings" pitchFamily="2" charset="2"/>
              <a:buChar char="Ø"/>
            </a:pPr>
            <a:r>
              <a:rPr lang="cs-CZ" dirty="0"/>
              <a:t>Výlisky a šrot z řepkových semen (odpad vzniká při lisování oleje) jsou velmi dobrou složkou krmiv pro živočišnou výrobu.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81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Zástupci olejnin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cs-CZ" b="1" dirty="0"/>
              <a:t>1. ŘEPKA OLEJKA – </a:t>
            </a:r>
            <a:r>
              <a:rPr lang="cs-CZ" b="1" dirty="0" err="1"/>
              <a:t>Brassica</a:t>
            </a:r>
            <a:r>
              <a:rPr lang="cs-CZ" b="1" dirty="0"/>
              <a:t> </a:t>
            </a:r>
            <a:r>
              <a:rPr lang="cs-CZ" b="1" dirty="0" err="1"/>
              <a:t>napus</a:t>
            </a:r>
            <a:endParaRPr lang="cs-CZ" b="1" dirty="0"/>
          </a:p>
          <a:p>
            <a:pPr>
              <a:buClrTx/>
              <a:buFont typeface="Wingdings" pitchFamily="2" charset="2"/>
              <a:buChar char="Ø"/>
            </a:pPr>
            <a:r>
              <a:rPr lang="cs-CZ" b="1" dirty="0"/>
              <a:t>2. HOŘČICE BÍLÁ – </a:t>
            </a:r>
            <a:r>
              <a:rPr lang="cs-CZ" b="1" dirty="0" err="1"/>
              <a:t>sinapis</a:t>
            </a:r>
            <a:r>
              <a:rPr lang="cs-CZ" b="1" dirty="0"/>
              <a:t> alba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cs-CZ" b="1" dirty="0"/>
              <a:t>3. MÁK SETÝ – </a:t>
            </a:r>
            <a:r>
              <a:rPr lang="cs-CZ" b="1" dirty="0" err="1"/>
              <a:t>papaver</a:t>
            </a:r>
            <a:r>
              <a:rPr lang="cs-CZ" b="1" dirty="0"/>
              <a:t> </a:t>
            </a:r>
            <a:r>
              <a:rPr lang="cs-CZ" b="1" dirty="0" err="1"/>
              <a:t>somniferum</a:t>
            </a:r>
            <a:endParaRPr lang="cs-CZ" b="1" dirty="0"/>
          </a:p>
          <a:p>
            <a:pPr>
              <a:buClrTx/>
              <a:buFont typeface="Wingdings" pitchFamily="2" charset="2"/>
              <a:buChar char="Ø"/>
            </a:pPr>
            <a:r>
              <a:rPr lang="cs-CZ" b="1" dirty="0"/>
              <a:t>4. SLUNEČNICE ROČNÍ – </a:t>
            </a:r>
            <a:r>
              <a:rPr lang="cs-CZ" b="1" dirty="0" err="1"/>
              <a:t>helianthus</a:t>
            </a:r>
            <a:r>
              <a:rPr lang="cs-CZ" b="1" dirty="0"/>
              <a:t> </a:t>
            </a:r>
            <a:r>
              <a:rPr lang="cs-CZ" b="1" dirty="0" err="1"/>
              <a:t>annuus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918470" y="60430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49339" y="567369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192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b="1" dirty="0"/>
              <a:t>Řepka olejka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4" name="Picture 4" descr="File:Brassica napus 00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628800"/>
            <a:ext cx="3541885" cy="472514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380312" y="5733256"/>
            <a:ext cx="74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Obr.1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b="1" dirty="0"/>
              <a:t>Hořčice bílá</a:t>
            </a:r>
          </a:p>
        </p:txBody>
      </p:sp>
      <p:pic>
        <p:nvPicPr>
          <p:cNvPr id="4" name="Picture 6" descr="File:Sinapis alba 1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0964" y="1554163"/>
            <a:ext cx="3394472" cy="452596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164288" y="5877272"/>
            <a:ext cx="74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Obr.2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b="1" dirty="0"/>
              <a:t>Mák setý</a:t>
            </a:r>
          </a:p>
        </p:txBody>
      </p:sp>
      <p:pic>
        <p:nvPicPr>
          <p:cNvPr id="4" name="Picture 2" descr="http://upload.wikimedia.org/wikipedia/commons/e/ed/Papver_field_franc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0892" y="1554163"/>
            <a:ext cx="6034616" cy="452596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100392" y="5949280"/>
            <a:ext cx="74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Obr.3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b="1" dirty="0"/>
              <a:t>Slunečnice roční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3074" name="Picture 2" descr="File:Helianthus - annuus - 0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772816"/>
            <a:ext cx="7056784" cy="4701583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244408" y="5589240"/>
            <a:ext cx="74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Obr.4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dirty="0"/>
              <a:t>Otázky k opakování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cs-CZ" b="1" dirty="0"/>
              <a:t>1. Vyjmenujte všechny olejniny.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cs-CZ" b="1" dirty="0"/>
              <a:t>2. Charakterizujte barvu květu u máku setého.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cs-CZ" b="1" dirty="0"/>
              <a:t>3. Uveďte příklady využití olejnin.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517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/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TEKSL, Milan. Pěstování rostlin: učebnice pro střední zemědělské školy. </a:t>
            </a:r>
            <a:r>
              <a:rPr lang="cs-CZ" sz="2200" dirty="0" err="1"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. 1. Praha: </a:t>
            </a:r>
            <a:r>
              <a:rPr lang="cs-CZ" sz="2200" dirty="0" err="1">
                <a:latin typeface="Times New Roman" pitchFamily="18" charset="0"/>
                <a:cs typeface="Times New Roman" pitchFamily="18" charset="0"/>
              </a:rPr>
              <a:t>Credit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, 1996. 300 s. ISBN 80-901-6457-9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Pokud není uvedeno jinak, jsou použité objekty vlastní originální tvorbou autora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Materiál je určen pro bezplatné používání pro potřeby výuky a vzdělávání na všech typech škol a školských zařízení. Jakékoliv další využití podléhá autorskému zákonu. Veškerá vlastní díla autora (fotografie, videa) lze bezplatně dále používat i šířit při uvedení autorova jména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Times New Roman" pitchFamily="18" charset="0"/>
                <a:cs typeface="Times New Roman" pitchFamily="18" charset="0"/>
              </a:rPr>
              <a:t>Kuchtík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, F., Procházka, I., </a:t>
            </a:r>
            <a:r>
              <a:rPr lang="cs-CZ" sz="2200" dirty="0" err="1">
                <a:latin typeface="Times New Roman" pitchFamily="18" charset="0"/>
                <a:cs typeface="Times New Roman" pitchFamily="18" charset="0"/>
              </a:rPr>
              <a:t>Teksl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, M., Valeš, J.: 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Pěstování rostlin II. - Celostátní učebnice pro střední zemědělské školy.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 Nakladatelství FEZ, Třebíč, 1995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Obr.1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  <a:hlinkClick r:id="rId2"/>
              </a:rPr>
              <a:t>http://cs.wikipedia.org/wiki/%C5%98epka_olejka</a:t>
            </a: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Obr. 2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  <a:hlinkClick r:id="rId3"/>
              </a:rPr>
              <a:t>http://commons.wikimedia.org/wiki/File:Sinapis_alba_1.JPG?uselang=cs</a:t>
            </a: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Obr. 3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  <a:hlinkClick r:id="rId4"/>
              </a:rPr>
              <a:t>http://upload.wikimedia.org/wikipedia/commons/e/ed/Papver_field_france.jpg</a:t>
            </a: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Obr. 4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cs-CZ" sz="2200" dirty="0">
                <a:latin typeface="Times New Roman" pitchFamily="18" charset="0"/>
                <a:cs typeface="Times New Roman" pitchFamily="18" charset="0"/>
                <a:hlinkClick r:id="rId5"/>
              </a:rPr>
              <a:t>http://commons.wikimedia.org/wiki/File:Helianthus_-_annuus_-_03.jpg</a:t>
            </a: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None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1199</TotalTime>
  <Words>343</Words>
  <Application>Microsoft Office PowerPoint</Application>
  <PresentationFormat>Předvádění na obrazovce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Calibri</vt:lpstr>
      <vt:lpstr>Franklin Gothic Book</vt:lpstr>
      <vt:lpstr>Franklin Gothic Medium</vt:lpstr>
      <vt:lpstr>Times New Roman</vt:lpstr>
      <vt:lpstr>Wingdings</vt:lpstr>
      <vt:lpstr>Wingdings 2</vt:lpstr>
      <vt:lpstr>Cesta</vt:lpstr>
      <vt:lpstr>hospodářský význam</vt:lpstr>
      <vt:lpstr>Zástupci olejnin</vt:lpstr>
      <vt:lpstr>Řepka olejka</vt:lpstr>
      <vt:lpstr>Hořčice bílá</vt:lpstr>
      <vt:lpstr>Mák setý</vt:lpstr>
      <vt:lpstr>Slunečnice roční</vt:lpstr>
      <vt:lpstr>Otázky k opakování </vt:lpstr>
      <vt:lpstr>POUŽITÉ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OSEVNÍ POSTUPY</dc:title>
  <dc:creator>Acer</dc:creator>
  <cp:lastModifiedBy>Jakubcová Iva, Mgr.</cp:lastModifiedBy>
  <cp:revision>180</cp:revision>
  <dcterms:created xsi:type="dcterms:W3CDTF">2012-12-12T20:19:37Z</dcterms:created>
  <dcterms:modified xsi:type="dcterms:W3CDTF">2021-03-04T20:16:29Z</dcterms:modified>
</cp:coreProperties>
</file>