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3"/>
  </p:notesMasterIdLst>
  <p:sldIdLst>
    <p:sldId id="264" r:id="rId3"/>
    <p:sldId id="265" r:id="rId4"/>
    <p:sldId id="266" r:id="rId5"/>
    <p:sldId id="260" r:id="rId6"/>
    <p:sldId id="262" r:id="rId7"/>
    <p:sldId id="261" r:id="rId8"/>
    <p:sldId id="267" r:id="rId9"/>
    <p:sldId id="257" r:id="rId10"/>
    <p:sldId id="258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6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02FAB-B7C6-4F49-AAE7-F4DE02A3B484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F0191-C922-4603-97BD-29D6BE0661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6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0191-C922-4603-97BD-29D6BE06613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52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23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6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95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9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6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0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1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1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2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8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15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62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3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71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32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84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8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73252-750D-434B-BF07-4E719B00143A}" type="datetimeFigureOut">
              <a:rPr lang="cs-CZ" smtClean="0"/>
              <a:t>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98FF-D95C-4924-AA50-01604584C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5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A6EDA7-65DF-48FA-A167-1C79722F9595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3. 5. 2020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43CBFC6-325D-4D54-859F-BE381961F8C5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99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aYE165oYzE&amp;feature=relmfu" TargetMode="External"/><Relationship Id="rId2" Type="http://schemas.openxmlformats.org/officeDocument/2006/relationships/hyperlink" Target="http://cs.wikipedia.org/wiki/Soubor:Edvard_Bene%C5%A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Soubor:Gottwald_from_Bundesarchiv_Bild_183-R90009,_Budapest,_II._Weltfestspiele,_Festumzug,_tschechische_Delegation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aYE165oYzE&amp;feature=relmfu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ZŠP a ZŠS Uherský Brod</a:t>
            </a:r>
            <a:br>
              <a:rPr lang="cs-CZ" sz="3600" dirty="0" smtClean="0"/>
            </a:br>
            <a:r>
              <a:rPr lang="cs-CZ" sz="3600" dirty="0" smtClean="0"/>
              <a:t>projekt č. CZ.1.07/1.4.00/21.0961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8136904" cy="2088232"/>
          </a:xfrm>
        </p:spPr>
        <p:txBody>
          <a:bodyPr>
            <a:normAutofit fontScale="92500" lnSpcReduction="20000"/>
          </a:bodyPr>
          <a:lstStyle/>
          <a:p>
            <a:pPr lvl="0" algn="l">
              <a:buClr>
                <a:srgbClr val="F0A22E"/>
              </a:buClr>
            </a:pPr>
            <a:r>
              <a:rPr lang="cs-CZ" sz="4100" dirty="0" smtClean="0">
                <a:solidFill>
                  <a:srgbClr val="4E3B30">
                    <a:shade val="75000"/>
                  </a:srgbClr>
                </a:solidFill>
              </a:rPr>
              <a:t>Novověk</a:t>
            </a:r>
            <a:r>
              <a:rPr lang="cs-CZ" sz="3100" dirty="0" smtClean="0">
                <a:solidFill>
                  <a:srgbClr val="4E3B30">
                    <a:shade val="75000"/>
                  </a:srgbClr>
                </a:solidFill>
              </a:rPr>
              <a:t/>
            </a:r>
            <a:br>
              <a:rPr lang="cs-CZ" sz="3100" dirty="0" smtClean="0">
                <a:solidFill>
                  <a:srgbClr val="4E3B30">
                    <a:shade val="75000"/>
                  </a:srgbClr>
                </a:solidFill>
              </a:rPr>
            </a:br>
            <a:r>
              <a:rPr lang="cs-CZ" sz="1900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Č. </a:t>
            </a:r>
            <a:r>
              <a:rPr lang="cs-CZ" sz="1900" dirty="0" err="1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DUMu</a:t>
            </a:r>
            <a:r>
              <a:rPr lang="cs-CZ" sz="1900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 VY_32_INOVACE_18_Převrat v únoru 1948 </a:t>
            </a:r>
            <a:r>
              <a:rPr lang="cs-CZ" sz="3100" dirty="0" smtClean="0">
                <a:solidFill>
                  <a:srgbClr val="4E3B30">
                    <a:shade val="75000"/>
                  </a:srgbClr>
                </a:solidFill>
              </a:rPr>
              <a:t>                                                             </a:t>
            </a:r>
            <a:br>
              <a:rPr lang="cs-CZ" sz="3100" dirty="0" smtClean="0">
                <a:solidFill>
                  <a:srgbClr val="4E3B30">
                    <a:shade val="75000"/>
                  </a:srgbClr>
                </a:solidFill>
              </a:rPr>
            </a:br>
            <a:endParaRPr lang="cs-CZ" sz="3100" dirty="0" smtClean="0">
              <a:solidFill>
                <a:srgbClr val="4E3B30">
                  <a:shade val="75000"/>
                </a:srgbClr>
              </a:solidFill>
            </a:endParaRPr>
          </a:p>
          <a:p>
            <a:pPr lvl="0">
              <a:buClr>
                <a:srgbClr val="F0A22E"/>
              </a:buClr>
            </a:pPr>
            <a:endParaRPr lang="cs-CZ" sz="2800" dirty="0" smtClean="0">
              <a:solidFill>
                <a:srgbClr val="4E3B30">
                  <a:shade val="75000"/>
                </a:srgbClr>
              </a:solidFill>
            </a:endParaRPr>
          </a:p>
          <a:p>
            <a:pPr lvl="0" algn="l">
              <a:buClr>
                <a:srgbClr val="F0A22E"/>
              </a:buClr>
            </a:pPr>
            <a:r>
              <a:rPr lang="cs-CZ" dirty="0" smtClean="0">
                <a:solidFill>
                  <a:srgbClr val="4E3B30">
                    <a:shade val="75000"/>
                  </a:srgbClr>
                </a:solidFill>
              </a:rPr>
              <a:t>Jméno autora: Mgr. Lenka Habartová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234" y="620688"/>
            <a:ext cx="57150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27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20688"/>
            <a:ext cx="734481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Palatino Linotype"/>
            </a:endParaRPr>
          </a:p>
          <a:p>
            <a:pPr lvl="0"/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Citace:</a:t>
            </a:r>
          </a:p>
          <a:p>
            <a:pPr lvl="0"/>
            <a:endParaRPr lang="cs-CZ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Snímek 4</a:t>
            </a:r>
            <a:endParaRPr lang="cs-CZ" sz="1200" dirty="0" smtClean="0">
              <a:solidFill>
                <a:prstClr val="black"/>
              </a:solidFill>
              <a:latin typeface="Palatino Linotype"/>
            </a:endParaRP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Autor neuveden. 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[cit.2012-02-01]. Volné dílo, dostupný z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Wikimedia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Commons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na WWW:</a:t>
            </a:r>
          </a:p>
          <a:p>
            <a:pPr lvl="0"/>
            <a:r>
              <a:rPr lang="cs-CZ" sz="1200" dirty="0">
                <a:solidFill>
                  <a:prstClr val="black"/>
                </a:solidFill>
                <a:latin typeface="Palatino Linotype"/>
              </a:rPr>
              <a:t>&lt; </a:t>
            </a:r>
            <a:r>
              <a:rPr lang="cs-CZ" sz="1200" dirty="0">
                <a:solidFill>
                  <a:prstClr val="black"/>
                </a:solidFill>
                <a:latin typeface="Palatino Linotype"/>
                <a:hlinkClick r:id="rId2"/>
              </a:rPr>
              <a:t>http://cs.wikipedia.org/wiki/Soubor:Edvard_Bene%C5%A1.jpg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&gt;</a:t>
            </a:r>
          </a:p>
          <a:p>
            <a:pPr lvl="0"/>
            <a:endParaRPr lang="cs-CZ" sz="1200" dirty="0" smtClean="0">
              <a:solidFill>
                <a:prstClr val="black"/>
              </a:solidFill>
              <a:latin typeface="Palatino Linotype"/>
            </a:endParaRP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Snímek 8</a:t>
            </a:r>
          </a:p>
          <a:p>
            <a:pPr lvl="0"/>
            <a:r>
              <a:rPr lang="cs-CZ" sz="1200" dirty="0">
                <a:solidFill>
                  <a:prstClr val="black"/>
                </a:solidFill>
                <a:hlinkClick r:id="rId3"/>
              </a:rPr>
              <a:t>http://</a:t>
            </a:r>
            <a:r>
              <a:rPr lang="cs-CZ" sz="1200" dirty="0" smtClean="0">
                <a:solidFill>
                  <a:prstClr val="black"/>
                </a:solidFill>
                <a:hlinkClick r:id="rId3"/>
              </a:rPr>
              <a:t>www.youtube.com/watch?v=paYE165oYzE&amp;feature=relmfu</a:t>
            </a:r>
            <a:endParaRPr lang="cs-CZ" sz="1200" dirty="0" smtClean="0">
              <a:solidFill>
                <a:prstClr val="black"/>
              </a:solidFill>
            </a:endParaRPr>
          </a:p>
          <a:p>
            <a:pPr lvl="0"/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Snímek 9</a:t>
            </a:r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Autor neznámý, </a:t>
            </a:r>
            <a:r>
              <a:rPr lang="cs-CZ" sz="1200" dirty="0" err="1"/>
              <a:t>Bundesarchiv</a:t>
            </a:r>
            <a:r>
              <a:rPr lang="cs-CZ" sz="1200" dirty="0"/>
              <a:t>, </a:t>
            </a:r>
            <a:r>
              <a:rPr lang="cs-CZ" sz="1200" dirty="0" err="1"/>
              <a:t>Bild</a:t>
            </a:r>
            <a:r>
              <a:rPr lang="cs-CZ" sz="1200" dirty="0"/>
              <a:t> 183-R90009 / </a:t>
            </a:r>
            <a:r>
              <a:rPr lang="cs-CZ" sz="1200" dirty="0" smtClean="0"/>
              <a:t>CC-BY-SA</a:t>
            </a:r>
            <a:r>
              <a:rPr lang="cs-C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[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cit.2012-04-24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]. Tento soubor podléhá licenci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Creative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Commons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-zachovejte 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licenci 3.0 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Německo, 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dostupný z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Wikimedia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cs-CZ" sz="1200" dirty="0" err="1">
                <a:solidFill>
                  <a:prstClr val="black"/>
                </a:solidFill>
                <a:latin typeface="Palatino Linotype"/>
              </a:rPr>
              <a:t>Commons</a:t>
            </a:r>
            <a:r>
              <a:rPr lang="cs-CZ" sz="1200" dirty="0">
                <a:solidFill>
                  <a:prstClr val="black"/>
                </a:solidFill>
                <a:latin typeface="Palatino Linotype"/>
              </a:rPr>
              <a:t> na WWW:</a:t>
            </a:r>
          </a:p>
          <a:p>
            <a:pPr lvl="0"/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&lt;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  <a:hlinkClick r:id="rId4"/>
              </a:rPr>
              <a:t>http</a:t>
            </a:r>
            <a:r>
              <a:rPr lang="cs-CZ" sz="1200" dirty="0">
                <a:solidFill>
                  <a:prstClr val="black"/>
                </a:solidFill>
                <a:latin typeface="Palatino Linotype"/>
                <a:hlinkClick r:id="rId4"/>
              </a:rPr>
              <a:t>://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  <a:hlinkClick r:id="rId4"/>
              </a:rPr>
              <a:t>cs.wikipedia.org/wiki/Soubor:Gottwald_from_Bundesarchiv_Bild_183 R90009</a:t>
            </a:r>
            <a:r>
              <a:rPr lang="cs-CZ" sz="1200" dirty="0">
                <a:solidFill>
                  <a:prstClr val="black"/>
                </a:solidFill>
                <a:latin typeface="Palatino Linotype"/>
                <a:hlinkClick r:id="rId4"/>
              </a:rPr>
              <a:t>,_Budapest,_II._Weltfestspiele,_Festumzug,_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  <a:hlinkClick r:id="rId4"/>
              </a:rPr>
              <a:t>tschechische_Delegation.jpg</a:t>
            </a:r>
            <a:r>
              <a:rPr lang="cs-CZ" sz="1200" dirty="0" smtClean="0">
                <a:solidFill>
                  <a:prstClr val="black"/>
                </a:solidFill>
                <a:latin typeface="Palatino Linotype"/>
              </a:rPr>
              <a:t>&gt;</a:t>
            </a:r>
            <a:endParaRPr lang="cs-CZ" sz="1200" dirty="0">
              <a:solidFill>
                <a:prstClr val="black"/>
              </a:solidFill>
              <a:latin typeface="Palatino Linotype"/>
            </a:endParaRPr>
          </a:p>
          <a:p>
            <a:pPr lvl="0"/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6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196752"/>
            <a:ext cx="71287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prstClr val="black"/>
                </a:solidFill>
              </a:rPr>
              <a:t>Anotace:</a:t>
            </a:r>
          </a:p>
          <a:p>
            <a:r>
              <a:rPr lang="cs-CZ" sz="2000" dirty="0">
                <a:solidFill>
                  <a:prstClr val="black"/>
                </a:solidFill>
              </a:rPr>
              <a:t>Prezentace slouží k  </a:t>
            </a:r>
            <a:r>
              <a:rPr lang="cs-CZ" sz="2000" dirty="0" smtClean="0">
                <a:solidFill>
                  <a:prstClr val="black"/>
                </a:solidFill>
              </a:rPr>
              <a:t>seznámení žáků s poválečnými změnami v ČSR ovlivněnými nástupem totalitního komunistického režimu v únoru 1948. Je určena pro výuku dějepisu                 v </a:t>
            </a:r>
            <a:r>
              <a:rPr lang="cs-CZ" sz="2000" dirty="0">
                <a:solidFill>
                  <a:prstClr val="black"/>
                </a:solidFill>
              </a:rPr>
              <a:t>9. </a:t>
            </a:r>
            <a:r>
              <a:rPr lang="cs-CZ" sz="2000" dirty="0" smtClean="0">
                <a:solidFill>
                  <a:prstClr val="black"/>
                </a:solidFill>
              </a:rPr>
              <a:t>ročníku. </a:t>
            </a:r>
            <a:endParaRPr lang="cs-CZ" sz="2000" dirty="0">
              <a:solidFill>
                <a:prstClr val="black"/>
              </a:solidFill>
            </a:endParaRPr>
          </a:p>
          <a:p>
            <a:r>
              <a:rPr lang="cs-CZ" sz="2000" dirty="0">
                <a:solidFill>
                  <a:prstClr val="black"/>
                </a:solidFill>
              </a:rPr>
              <a:t>K doplňování lze použít pero </a:t>
            </a:r>
            <a:r>
              <a:rPr lang="cs-CZ" sz="2000" dirty="0" smtClean="0">
                <a:solidFill>
                  <a:prstClr val="black"/>
                </a:solidFill>
              </a:rPr>
              <a:t>ICT nebo fix. </a:t>
            </a:r>
            <a:endParaRPr lang="cs-CZ" sz="2000" dirty="0">
              <a:solidFill>
                <a:prstClr val="black"/>
              </a:solidFill>
            </a:endParaRPr>
          </a:p>
          <a:p>
            <a:r>
              <a:rPr lang="cs-CZ" sz="2000" dirty="0">
                <a:solidFill>
                  <a:prstClr val="black"/>
                </a:solidFill>
              </a:rPr>
              <a:t>Období vytvoření výukového materiálu: </a:t>
            </a:r>
            <a:r>
              <a:rPr lang="cs-CZ" sz="2000" dirty="0" smtClean="0">
                <a:solidFill>
                  <a:prstClr val="black"/>
                </a:solidFill>
              </a:rPr>
              <a:t>duben 2012.</a:t>
            </a:r>
            <a:endParaRPr lang="cs-CZ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43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32700" y="2060848"/>
            <a:ext cx="790232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cs-CZ" sz="8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</a:rPr>
              <a:t>Převrat v únoru 1948</a:t>
            </a:r>
          </a:p>
          <a:p>
            <a:pPr algn="ctr"/>
            <a:endParaRPr lang="cs-CZ" sz="8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864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675742"/>
            <a:ext cx="75608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Doplň z nabídky:</a:t>
            </a:r>
          </a:p>
          <a:p>
            <a:r>
              <a:rPr lang="cs-CZ" sz="2800" dirty="0" smtClean="0"/>
              <a:t>Po 2. sv. válce se vrací do ČSR</a:t>
            </a:r>
          </a:p>
          <a:p>
            <a:r>
              <a:rPr lang="cs-CZ" sz="2800" dirty="0" smtClean="0"/>
              <a:t>exilová vláda v čele s ………………………………….                                         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i="1" dirty="0" smtClean="0"/>
              <a:t>Přeškrtni nevhodné varianty: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soudy nad kolaboranty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ýstavba koncentračních táborů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r</a:t>
            </a:r>
            <a:r>
              <a:rPr lang="cs-CZ" sz="2800" dirty="0" smtClean="0"/>
              <a:t>ozdělení majetku odsunutých Němců a zrádců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avázání spolupráce s Německem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první znárodnění průmyslu, bank a dolů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odpora kapitalistického podnikání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ř</a:t>
            </a:r>
            <a:r>
              <a:rPr lang="cs-CZ" sz="2800" dirty="0" smtClean="0"/>
              <a:t>ízení obcí národními výbory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(Emil Hácha, Ludvík Svoboda, Edvard Beneš, Klement Gottwald)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265" y="666274"/>
            <a:ext cx="180416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99592" y="1967413"/>
            <a:ext cx="32889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POVÁLEČNÉ ZMĚNY: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1043608" y="5229200"/>
            <a:ext cx="561265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043608" y="3573016"/>
            <a:ext cx="49685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043608" y="4365104"/>
            <a:ext cx="5256584" cy="720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4348418" y="1284784"/>
            <a:ext cx="16385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Benešem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867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48883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dirty="0">
                <a:solidFill>
                  <a:prstClr val="black"/>
                </a:solidFill>
              </a:rPr>
              <a:t>Na změnách v ČSR se podílí politické strany sdružené v </a:t>
            </a:r>
            <a:r>
              <a:rPr lang="cs-CZ" sz="3200" b="1" dirty="0" smtClean="0">
                <a:solidFill>
                  <a:srgbClr val="C00000"/>
                </a:solidFill>
              </a:rPr>
              <a:t>Národní </a:t>
            </a:r>
            <a:r>
              <a:rPr lang="cs-CZ" sz="3200" b="1" dirty="0">
                <a:solidFill>
                  <a:srgbClr val="C00000"/>
                </a:solidFill>
              </a:rPr>
              <a:t>frontě</a:t>
            </a:r>
            <a:r>
              <a:rPr lang="cs-CZ" sz="3200" b="1" dirty="0" smtClean="0">
                <a:solidFill>
                  <a:srgbClr val="C00000"/>
                </a:solidFill>
              </a:rPr>
              <a:t>:</a:t>
            </a:r>
            <a:endParaRPr lang="cs-CZ" sz="1200" b="1" dirty="0">
              <a:solidFill>
                <a:srgbClr val="C00000"/>
              </a:solidFill>
            </a:endParaRPr>
          </a:p>
          <a:p>
            <a:pPr lvl="0"/>
            <a:r>
              <a:rPr lang="cs-CZ" sz="2000" b="1" dirty="0" smtClean="0">
                <a:solidFill>
                  <a:srgbClr val="C00000"/>
                </a:solidFill>
              </a:rPr>
              <a:t>Strany jsou seřazeny podle výsledků voleb v roce 1946</a:t>
            </a:r>
          </a:p>
          <a:p>
            <a:pPr lvl="0"/>
            <a:endParaRPr lang="cs-CZ" sz="2000" b="1" dirty="0">
              <a:solidFill>
                <a:srgbClr val="C00000"/>
              </a:solidFill>
            </a:endParaRPr>
          </a:p>
          <a:p>
            <a:pPr lvl="0"/>
            <a:endParaRPr lang="cs-CZ" sz="2000" b="1" dirty="0">
              <a:solidFill>
                <a:srgbClr val="C00000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Komunistická strana Československa = ............................</a:t>
            </a:r>
          </a:p>
          <a:p>
            <a:pPr lvl="0"/>
            <a:endParaRPr lang="cs-CZ" sz="2400" dirty="0" smtClean="0">
              <a:solidFill>
                <a:srgbClr val="C00000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Československá </a:t>
            </a:r>
            <a:r>
              <a:rPr lang="cs-CZ" sz="2400" dirty="0">
                <a:solidFill>
                  <a:srgbClr val="C00000"/>
                </a:solidFill>
              </a:rPr>
              <a:t>strana národně socialistická </a:t>
            </a:r>
            <a:r>
              <a:rPr lang="cs-CZ" sz="2400" dirty="0" smtClean="0">
                <a:solidFill>
                  <a:srgbClr val="C00000"/>
                </a:solidFill>
              </a:rPr>
              <a:t>=………………</a:t>
            </a:r>
          </a:p>
          <a:p>
            <a:pPr marL="285750" lvl="0" indent="-285750">
              <a:buFontTx/>
              <a:buChar char="-"/>
            </a:pPr>
            <a:endParaRPr lang="cs-CZ" sz="2400" dirty="0" smtClean="0">
              <a:solidFill>
                <a:srgbClr val="C00000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Československá strana lidová = …………………………………….</a:t>
            </a:r>
          </a:p>
          <a:p>
            <a:pPr marL="285750" lvl="0" indent="-285750">
              <a:buFontTx/>
              <a:buChar char="-"/>
            </a:pPr>
            <a:endParaRPr lang="cs-CZ" sz="2400" dirty="0">
              <a:solidFill>
                <a:srgbClr val="C00000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Československá strana sociálně demokratická = …………….</a:t>
            </a:r>
          </a:p>
          <a:p>
            <a:pPr lvl="0"/>
            <a:endParaRPr lang="cs-CZ" sz="2400" dirty="0">
              <a:solidFill>
                <a:srgbClr val="C00000"/>
              </a:solidFill>
            </a:endParaRPr>
          </a:p>
          <a:p>
            <a:pPr lvl="0"/>
            <a:r>
              <a:rPr lang="cs-CZ" sz="2400" i="1" dirty="0" smtClean="0"/>
              <a:t>Doplň správnou zkratku politické strany z nápovědy:</a:t>
            </a:r>
            <a:endParaRPr lang="cs-CZ" sz="2400" dirty="0" smtClean="0">
              <a:solidFill>
                <a:srgbClr val="C00000"/>
              </a:solidFill>
            </a:endParaRPr>
          </a:p>
          <a:p>
            <a:pPr lvl="0"/>
            <a:r>
              <a:rPr lang="cs-CZ" sz="2400" dirty="0" smtClean="0"/>
              <a:t>(ČSSD, </a:t>
            </a:r>
            <a:r>
              <a:rPr lang="cs-CZ" sz="2400" dirty="0" smtClean="0">
                <a:solidFill>
                  <a:prstClr val="black"/>
                </a:solidFill>
              </a:rPr>
              <a:t>ČSNS, KSČ, ČSL, SSSD)</a:t>
            </a:r>
            <a:endParaRPr lang="cs-CZ" sz="2400" dirty="0">
              <a:solidFill>
                <a:srgbClr val="C00000"/>
              </a:solidFill>
            </a:endParaRPr>
          </a:p>
          <a:p>
            <a:pPr marL="285750" lvl="0" indent="-285750">
              <a:buFontTx/>
              <a:buChar char="-"/>
            </a:pP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282007" y="2197893"/>
            <a:ext cx="105419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KSČ</a:t>
            </a:r>
            <a:endParaRPr lang="cs-CZ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915387" y="4448437"/>
            <a:ext cx="13708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ČSSD</a:t>
            </a:r>
            <a:endParaRPr lang="cs-CZ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94237" y="3678996"/>
            <a:ext cx="9877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ČSL</a:t>
            </a:r>
            <a:endParaRPr lang="cs-CZ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06555" y="2939220"/>
            <a:ext cx="13869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ČSNS</a:t>
            </a:r>
            <a:endParaRPr lang="cs-CZ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69228" y="4741344"/>
            <a:ext cx="1847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45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7704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Doplň z nabídky pod textem:</a:t>
            </a:r>
          </a:p>
          <a:p>
            <a:endParaRPr lang="cs-CZ" sz="2800" dirty="0" smtClean="0"/>
          </a:p>
          <a:p>
            <a:r>
              <a:rPr lang="cs-CZ" sz="2800" dirty="0" smtClean="0"/>
              <a:t>V ČSR sílí vliv …………………………………………………………</a:t>
            </a:r>
          </a:p>
          <a:p>
            <a:endParaRPr lang="cs-CZ" sz="2800" dirty="0" smtClean="0"/>
          </a:p>
          <a:p>
            <a:r>
              <a:rPr lang="cs-CZ" sz="2800" dirty="0" smtClean="0"/>
              <a:t>Opírá se o vítěznou mocnost = ……………………………….</a:t>
            </a:r>
            <a:endParaRPr lang="cs-CZ" sz="2800" dirty="0"/>
          </a:p>
          <a:p>
            <a:r>
              <a:rPr lang="cs-CZ" sz="2800" dirty="0" smtClean="0"/>
              <a:t>V čele této mocnosti stojí Stalin, který chce               v osvobozených zemích nastolit vlády bolševického typu.</a:t>
            </a:r>
          </a:p>
          <a:p>
            <a:r>
              <a:rPr lang="cs-CZ" sz="2800" dirty="0" smtClean="0"/>
              <a:t>Volby v r. 1946 - předseda vlády:……………………………</a:t>
            </a:r>
          </a:p>
          <a:p>
            <a:r>
              <a:rPr lang="cs-CZ" sz="2800" dirty="0" smtClean="0"/>
              <a:t>V roce 1948  KSČ zneužívá nespokojený lid                   k převratu.</a:t>
            </a:r>
          </a:p>
          <a:p>
            <a:endParaRPr lang="cs-CZ" dirty="0" smtClean="0"/>
          </a:p>
          <a:p>
            <a:r>
              <a:rPr lang="cs-CZ" dirty="0" smtClean="0"/>
              <a:t>(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Sovětský svaz, Komunistická strana Československa, Edvard Beneš, T.G.M. Klement Gottwald, Ludvík Svoboda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20591" y="1333614"/>
            <a:ext cx="5739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Komunistické strany Československa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436096" y="2444115"/>
            <a:ext cx="22066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Sovětský svaz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3760" y="3861048"/>
            <a:ext cx="3066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cs-CZ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Klement Gottwald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12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761" y="908720"/>
            <a:ext cx="39228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6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25. 2. 1948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0205" y="2085072"/>
            <a:ext cx="7056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i="1" dirty="0">
                <a:solidFill>
                  <a:prstClr val="black"/>
                </a:solidFill>
              </a:rPr>
              <a:t>Doplň z nabídky</a:t>
            </a:r>
            <a:r>
              <a:rPr lang="cs-CZ" sz="2800" i="1" dirty="0" smtClean="0">
                <a:solidFill>
                  <a:prstClr val="black"/>
                </a:solidFill>
              </a:rPr>
              <a:t>:</a:t>
            </a:r>
            <a:endParaRPr lang="cs-CZ" sz="2800" dirty="0" smtClean="0">
              <a:solidFill>
                <a:prstClr val="black"/>
              </a:solidFill>
            </a:endParaRPr>
          </a:p>
          <a:p>
            <a:pPr lvl="0"/>
            <a:r>
              <a:rPr lang="cs-CZ" sz="2800" dirty="0" smtClean="0">
                <a:solidFill>
                  <a:prstClr val="black"/>
                </a:solidFill>
              </a:rPr>
              <a:t>– </a:t>
            </a:r>
            <a:r>
              <a:rPr lang="cs-CZ" sz="2800" dirty="0">
                <a:solidFill>
                  <a:prstClr val="black"/>
                </a:solidFill>
              </a:rPr>
              <a:t>přijímá prezident </a:t>
            </a:r>
            <a:r>
              <a:rPr lang="cs-CZ" sz="2800" dirty="0" smtClean="0">
                <a:solidFill>
                  <a:prstClr val="black"/>
                </a:solidFill>
              </a:rPr>
              <a:t>………………………………............   demisi nekomunistických </a:t>
            </a:r>
            <a:r>
              <a:rPr lang="cs-CZ" sz="2800" dirty="0">
                <a:solidFill>
                  <a:prstClr val="black"/>
                </a:solidFill>
              </a:rPr>
              <a:t>ministrů.</a:t>
            </a:r>
          </a:p>
          <a:p>
            <a:pPr lvl="0"/>
            <a:r>
              <a:rPr lang="cs-CZ" sz="2800" dirty="0" smtClean="0">
                <a:solidFill>
                  <a:prstClr val="black"/>
                </a:solidFill>
              </a:rPr>
              <a:t>Předseda vlády ……………………………………………….. dosazuje </a:t>
            </a:r>
            <a:r>
              <a:rPr lang="cs-CZ" sz="2800" dirty="0">
                <a:solidFill>
                  <a:prstClr val="black"/>
                </a:solidFill>
              </a:rPr>
              <a:t>komunisty                           </a:t>
            </a:r>
            <a:r>
              <a:rPr lang="cs-CZ" sz="2800" dirty="0" smtClean="0">
                <a:solidFill>
                  <a:prstClr val="black"/>
                </a:solidFill>
              </a:rPr>
              <a:t>        nastoluje </a:t>
            </a:r>
            <a:r>
              <a:rPr lang="cs-CZ" sz="2800" dirty="0">
                <a:solidFill>
                  <a:prstClr val="black"/>
                </a:solidFill>
              </a:rPr>
              <a:t>vládu jedné strany</a:t>
            </a:r>
            <a:r>
              <a:rPr lang="cs-CZ" sz="2800" dirty="0" smtClean="0">
                <a:solidFill>
                  <a:prstClr val="black"/>
                </a:solidFill>
              </a:rPr>
              <a:t>:</a:t>
            </a:r>
          </a:p>
          <a:p>
            <a:pPr lvl="0"/>
            <a:endParaRPr lang="cs-CZ" sz="2800" dirty="0">
              <a:solidFill>
                <a:prstClr val="black"/>
              </a:solidFill>
            </a:endParaRPr>
          </a:p>
          <a:p>
            <a:pPr lvl="0"/>
            <a:endParaRPr lang="cs-CZ" sz="2800" dirty="0" smtClean="0">
              <a:solidFill>
                <a:prstClr val="black"/>
              </a:solidFill>
            </a:endParaRPr>
          </a:p>
          <a:p>
            <a:pPr lvl="0"/>
            <a:endParaRPr lang="cs-CZ" sz="2800" i="1" dirty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523" y="3848523"/>
            <a:ext cx="174307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335871" y="4757095"/>
            <a:ext cx="34563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TOTALITNÍ MOC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408397" y="4910983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……………………………………………………………………………………..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888836" y="2420888"/>
            <a:ext cx="24554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EDVARD </a:t>
            </a:r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BENEŠ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404985" y="3328423"/>
            <a:ext cx="34231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KLEMENT GOTTWALD</a:t>
            </a:r>
            <a:endParaRPr lang="cs-CZ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71600" y="56612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Demokracie, Klement Gottwald,</a:t>
            </a:r>
            <a:r>
              <a:rPr lang="cs-CZ" dirty="0">
                <a:solidFill>
                  <a:prstClr val="black"/>
                </a:solidFill>
              </a:rPr>
              <a:t> Emil Hácha</a:t>
            </a:r>
            <a:r>
              <a:rPr lang="cs-CZ" dirty="0" smtClean="0"/>
              <a:t>, Edvard Beneš, totalitní moc,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T. G. Masaryk</a:t>
            </a:r>
            <a:r>
              <a:rPr lang="cs-CZ" dirty="0" smtClean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63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3105835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2"/>
              </a:rPr>
              <a:t>http://www.youtube.com/watch?v=paYE165oYzE&amp;feature=relmfu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09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51082" y="807421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600" b="1" u="sng" dirty="0" smtClean="0">
                <a:solidFill>
                  <a:srgbClr val="C00000"/>
                </a:solidFill>
              </a:rPr>
              <a:t>Klement Gottwald</a:t>
            </a:r>
          </a:p>
          <a:p>
            <a:endParaRPr lang="cs-CZ" sz="3600" b="1" u="sng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        23. listopadu 1896 asi Hoštice-Heroltice nebo Dědice u Vyškova</a:t>
            </a:r>
          </a:p>
          <a:p>
            <a:r>
              <a:rPr lang="cs-CZ" dirty="0" smtClean="0"/>
              <a:t>         14. března 1953 Praha</a:t>
            </a:r>
          </a:p>
          <a:p>
            <a:endParaRPr lang="cs-CZ" dirty="0"/>
          </a:p>
          <a:p>
            <a:pPr lvl="0"/>
            <a:r>
              <a:rPr lang="cs-CZ" dirty="0">
                <a:solidFill>
                  <a:prstClr val="black"/>
                </a:solidFill>
              </a:rPr>
              <a:t>Nemanželský syn chudé zemědělské </a:t>
            </a:r>
            <a:r>
              <a:rPr lang="cs-CZ" dirty="0" smtClean="0">
                <a:solidFill>
                  <a:prstClr val="black"/>
                </a:solidFill>
              </a:rPr>
              <a:t>dělnice. </a:t>
            </a:r>
            <a:r>
              <a:rPr lang="cs-CZ" dirty="0">
                <a:solidFill>
                  <a:prstClr val="black"/>
                </a:solidFill>
              </a:rPr>
              <a:t>Před první světovou válkou se vyučil ve Vídni truhlářem.</a:t>
            </a:r>
          </a:p>
          <a:p>
            <a:endParaRPr lang="cs-CZ" dirty="0" smtClean="0"/>
          </a:p>
          <a:p>
            <a:r>
              <a:rPr lang="cs-CZ" dirty="0" smtClean="0"/>
              <a:t>Československý komunistický politik.</a:t>
            </a:r>
          </a:p>
          <a:p>
            <a:r>
              <a:rPr lang="cs-CZ" dirty="0" smtClean="0"/>
              <a:t>Od roku 1929 poslanec Národního shromáždění.</a:t>
            </a:r>
          </a:p>
          <a:p>
            <a:r>
              <a:rPr lang="cs-CZ" dirty="0" smtClean="0"/>
              <a:t>Po 2. světové válce premiér  vlády. </a:t>
            </a:r>
          </a:p>
          <a:p>
            <a:r>
              <a:rPr lang="cs-CZ" dirty="0" smtClean="0"/>
              <a:t>V roce 1948 zvolen prezidentem Československa.</a:t>
            </a:r>
          </a:p>
          <a:p>
            <a:endParaRPr lang="cs-CZ" dirty="0" smtClean="0"/>
          </a:p>
        </p:txBody>
      </p:sp>
      <p:sp>
        <p:nvSpPr>
          <p:cNvPr id="4" name="Pěticípá hvězda 3"/>
          <p:cNvSpPr/>
          <p:nvPr/>
        </p:nvSpPr>
        <p:spPr>
          <a:xfrm>
            <a:off x="641056" y="1974520"/>
            <a:ext cx="288032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Čtyřcípá hvězda 4"/>
          <p:cNvSpPr/>
          <p:nvPr/>
        </p:nvSpPr>
        <p:spPr>
          <a:xfrm>
            <a:off x="641056" y="2506260"/>
            <a:ext cx="288032" cy="2966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541" y="980728"/>
            <a:ext cx="370580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48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477</Words>
  <Application>Microsoft Office PowerPoint</Application>
  <PresentationFormat>Předvádění na obrazovce (4:3)</PresentationFormat>
  <Paragraphs>93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Exekutivní</vt:lpstr>
      <vt:lpstr>ZŠP a ZŠS Uherský Brod projekt č. CZ.1.07/1.4.00/21.0961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Převrat v únoru 1948</dc:title>
  <dc:creator>PC-1KN5</dc:creator>
  <cp:lastModifiedBy>beduna</cp:lastModifiedBy>
  <cp:revision>26</cp:revision>
  <dcterms:created xsi:type="dcterms:W3CDTF">2012-04-18T18:03:05Z</dcterms:created>
  <dcterms:modified xsi:type="dcterms:W3CDTF">2020-05-03T15:40:43Z</dcterms:modified>
</cp:coreProperties>
</file>