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8" r:id="rId6"/>
    <p:sldId id="269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37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11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69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27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1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7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96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7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0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27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C00000"/>
            </a:gs>
            <a:gs pos="100000">
              <a:srgbClr val="7030A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1EEE2-5E23-434E-AC09-5EAA083E1B77}" type="datetimeFigureOut">
              <a:rPr lang="cs-CZ" smtClean="0"/>
              <a:t>28.03.2020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ED8BC-389B-499E-81FB-09D07B348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62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liart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Od Bílé hory po národní obrození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soutěž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6632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939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 w="38100"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cs-CZ" sz="4000" dirty="0" smtClean="0"/>
              <a:t>Srovnej události tak, jak šly za sebou </a:t>
            </a:r>
            <a:endParaRPr lang="cs-CZ" sz="4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8497" y="5404154"/>
            <a:ext cx="2808312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Bitva na Bílé hoře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63690" y="5805264"/>
            <a:ext cx="4320480" cy="9541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Poprava 27 vůdců povstání na Staroměstském náměstí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75856" y="5142544"/>
            <a:ext cx="2736304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Doba osvícenství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588224" y="4883627"/>
            <a:ext cx="2160240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Doba temna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259632" y="6112731"/>
            <a:ext cx="2880320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Národní obrození</a:t>
            </a:r>
            <a:endParaRPr lang="cs-CZ" sz="2800" dirty="0"/>
          </a:p>
        </p:txBody>
      </p:sp>
      <p:pic>
        <p:nvPicPr>
          <p:cNvPr id="8" name="Picture 2" descr="C:\Documents and Settings\zak\Local Settings\Temporary Internet Files\Content.IE5\QWFC0Z6D\MC900441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36307"/>
            <a:ext cx="855786" cy="119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33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1.11111E-6 C 0.00348 -0.01875 -0.00121 0.00092 0.00435 -0.01158 C 0.00591 -0.01505 0.00695 -0.02662 0.00712 -0.02871 C 0.00591 -0.06875 0.00053 -0.11019 0.01146 -0.14861 C 0.01337 -0.16991 0.01719 -0.19051 0.01997 -0.21158 C 0.02327 -0.23681 0.02535 -0.2625 0.02848 -0.28774 C 0.02744 -0.3051 0.02796 -0.32223 0.01858 -0.33542 C 0.01702 -0.34167 0.01442 -0.34445 0.01285 -0.3507 C 0.01337 -0.3544 0.01303 -0.35857 0.01424 -0.36204 C 0.01494 -0.36412 0.01737 -0.36412 0.01858 -0.36574 C 0.02084 -0.36852 0.02205 -0.37246 0.02431 -0.37524 C 0.03629 -0.39005 0.05278 -0.4051 0.06858 -0.40973 C 0.10278 -0.43635 0.1441 -0.43774 0.18282 -0.44005 C 0.20799 -0.44329 0.23334 -0.44584 0.25851 -0.44954 C 0.26615 -0.45324 0.26737 -0.45857 0.27431 -0.46482 C 0.2823 -0.47199 0.28907 -0.48056 0.29705 -0.48774 C 0.29671 -0.49375 0.29775 -0.50973 0.29289 -0.51621 " pathEditMode="relative" ptsTypes="ffffffffffffffff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2.22222E-6 C -0.00017 -0.02546 -0.00139 -0.05347 0.00295 -0.07824 C 0.00851 -0.11041 0.01702 -0.14166 0.02396 -0.17315 C 0.02639 -0.18495 0.02743 -0.19722 0.02986 -0.20903 C 0.03056 -0.21713 0.03282 -0.22453 0.03282 -0.23241 C 0.03282 -0.23541 0.03143 -0.25879 0.02986 -0.26597 C 0.02639 -0.28032 0.02709 -0.26898 0.02535 -0.28102 C 0.02292 -0.29653 0.0257 -0.28981 0.02084 -0.30185 C 0.01632 -0.31296 0.00973 -0.32315 0.00452 -0.33356 C -0.00642 -0.35509 -0.00139 -0.33866 -0.01336 -0.35486 C -0.01823 -0.36134 -0.02048 -0.36504 -0.02673 -0.36944 C -0.0309 -0.37523 -0.03732 -0.37963 -0.04305 -0.38217 C -0.05885 -0.39699 -0.0585 -0.39467 -0.08177 -0.39676 C -0.11059 -0.40254 -0.10191 -0.40162 -0.15312 -0.39676 C -0.15573 -0.39653 -0.15798 -0.39375 -0.16041 -0.39282 C -0.17031 -0.38866 -0.18142 -0.38611 -0.19166 -0.38426 C -0.19305 -0.38472 -0.20121 -0.38634 -0.20347 -0.38842 C -0.20816 -0.39236 -0.21198 -0.3993 -0.21684 -0.40324 C -0.22083 -0.40625 -0.22465 -0.40879 -0.22864 -0.4118 C -0.2342 -0.41551 -0.24514 -0.42222 -0.24514 -0.42199 C -0.25173 -0.43217 -0.26198 -0.45416 -0.27048 -0.4581 C -0.27378 -0.46574 -0.27257 -0.46227 -0.27465 -0.46852 " pathEditMode="relative" rAng="0" ptsTypes="fffffffffffffffffffff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62" y="-2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C 0.00521 -0.02176 -0.00468 -0.05069 -0.01146 -0.0706 C -0.01909 -0.09305 -0.03142 -0.10671 -0.04427 -0.12384 C -0.04739 -0.12801 -0.04948 -0.13333 -0.05278 -0.13727 C -0.06718 -0.15509 -0.10208 -0.17037 -0.12135 -0.17338 C -0.15052 -0.18657 -0.18264 -0.17708 -0.21284 -0.17338 C -0.22812 -0.16319 -0.24427 -0.15532 -0.25989 -0.14676 C -0.26979 -0.1412 -0.27708 -0.12893 -0.28715 -0.12384 C -0.29479 -0.1199 -0.30017 -0.11435 -0.30712 -0.10856 C -0.31354 -0.10324 -0.32153 -0.10162 -0.32847 -0.09722 C -0.33906 -0.09884 -0.34913 -0.10139 -0.35989 -0.10278 C -0.36597 -0.12523 -0.36562 -0.12986 -0.36562 -0.15625 " pathEditMode="relative" ptsTypes="fffffffffff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5.18519E-6 C -0.00781 -0.01087 -0.01753 -0.01735 -0.02135 -0.0324 C -0.02049 -0.04721 -0.02153 -0.05508 -0.01719 -0.06666 " pathEditMode="relative" ptsTypes="ff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C 0.01111 -0.00579 0.02135 -0.01366 0.03281 -0.01898 C 0.06354 -0.01435 0.05017 -0.01736 0.07291 -0.01134 C 0.08836 -0.00741 0.07239 -0.00857 0.08576 -0.00371 C 0.09392 -0.0007 0.10312 0.00116 0.11145 0.00393 C 0.11423 0.00324 0.11736 0.00347 0.11996 0.00208 C 0.12343 0.00023 0.12691 -0.00695 0.13281 -0.00949 C 0.13472 -0.0132 0.13819 -0.01528 0.1401 -0.01898 C 0.14149 -0.02176 0.14149 -0.0257 0.14288 -0.02847 C 0.14583 -0.03472 0.15086 -0.03773 0.15572 -0.03982 C 0.15781 -0.04884 0.15555 -0.05347 0.16284 -0.05718 C 0.16649 -0.06181 0.16579 -0.05903 0.16579 -0.06459 " pathEditMode="relative" ptsTypes="fffffffffff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38100">
            <a:solidFill>
              <a:srgbClr val="00B050"/>
            </a:solidFill>
            <a:prstDash val="sysDot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5400" dirty="0" smtClean="0"/>
              <a:t>Utvoř dvojice</a:t>
            </a:r>
            <a:endParaRPr lang="cs-CZ" sz="5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4581128"/>
            <a:ext cx="2736304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Doba osvícenství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348880"/>
            <a:ext cx="4320480" cy="9541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Poprava 27 vůdců povstání na Staroměstském náměstí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5517232"/>
            <a:ext cx="2880320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Národní obrození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3645024"/>
            <a:ext cx="2160240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Doba temna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1511205"/>
            <a:ext cx="2808312" cy="5232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Bitva na Bílé hoře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56176" y="1628800"/>
            <a:ext cx="2304256" cy="52322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Čeští stavové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56176" y="2555616"/>
            <a:ext cx="2736304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František Palacký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83113" y="4429854"/>
            <a:ext cx="3168352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Jan Amos Komenský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56298" y="3501008"/>
            <a:ext cx="1800200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Jan Mydlář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156298" y="5301208"/>
            <a:ext cx="2232370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Marie Terezie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3327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278 C -0.04444 0.01227 -0.0684 0.01065 -0.12309 0.01158 C -0.13611 0.00973 -0.14739 0.00579 -0.16059 0.00417 C -0.17969 -0.00069 -0.20087 0.00209 -0.22031 0.00278 C -0.22587 0.00232 -0.23142 0.00209 -0.23715 0.00139 C -0.24357 0.0007 -0.24809 -0.0037 -0.25399 -0.00578 C -0.25781 -0.00856 -0.26163 -0.01157 -0.26562 -0.01435 C -0.26684 -0.01527 -0.26944 -0.01713 -0.26944 -0.01713 C -0.27639 -0.01527 -0.2842 -0.01296 -0.29132 -0.01296 " pathEditMode="relative" rAng="0" ptsTypes="ffffffffA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66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02 0.00532 C 0.0533 0.01204 0.0585 0.00741 0.05156 0.02037 C 0.05052 0.02199 0.04739 0.02291 0.046 0.0243 C 0.04357 0.02662 0.04218 0.0294 0.0401 0.03194 C 0.03333 0.04977 0.01389 0.07014 0.0033 0.08657 C -0.0158 0.11597 -0.03785 0.14491 -0.0592 0.17361 C -0.07275 0.19166 -0.08143 0.21736 -0.10764 0.22824 C -0.11025 0.23935 -0.11302 0.25023 -0.11893 0.26041 C -0.12691 0.29398 -0.15799 0.32315 -0.19254 0.34768 C -0.19688 0.35555 -0.2007 0.3662 -0.20973 0.37222 C -0.21077 0.37546 -0.21042 0.3787 -0.2125 0.38148 C -0.21459 0.38472 -0.22084 0.38634 -0.22396 0.38912 C -0.23004 0.39467 -0.23733 0.39977 -0.2408 0.40625 C -0.24462 0.41319 -0.25729 0.43796 -0.26945 0.44028 C -0.27396 0.4412 -0.27882 0.44028 -0.28351 0.44028 " pathEditMode="relative" rAng="0" ptsTypes="ffffffffffffffA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26" y="2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C -0.00139 0.00092 -0.0026 0.00162 -0.00399 0.00231 C -0.00659 0.00347 -0.00937 0.00324 -0.01198 0.00463 C -0.02014 0.00856 -0.02517 0.01574 -0.03316 0.01852 C -0.04566 0.03009 -0.06163 0.03287 -0.07552 0.03495 C -0.09635 0.04398 -0.11788 0.03703 -0.13784 0.02569 C -0.15364 -0.00371 -0.13854 -0.05695 -0.15104 -0.08912 C -0.15052 -0.09306 -0.15069 -0.09699 -0.14965 -0.1007 C -0.14843 -0.10625 -0.14132 -0.11783 -0.13906 -0.12431 C -0.13958 -0.13148 -0.14045 -0.14537 -0.14045 -0.14514 " pathEditMode="relative" rAng="0" ptsTypes="fffffffffA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91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C -0.00382 -0.0007 -0.01718 -0.0007 -0.02326 -0.00394 C -0.02882 -0.00741 -0.0309 -0.01158 -0.03715 -0.01412 C -0.06163 -0.03287 -0.09149 -0.04769 -0.12083 -0.0544 C -0.13107 -0.05648 -0.14079 -0.05996 -0.15104 -0.06227 C -0.15677 -0.06389 -0.16875 -0.06621 -0.16875 -0.06597 C -0.17517 -0.07014 -0.18159 -0.07269 -0.18836 -0.07616 C -0.19392 -0.0831 -0.2 -0.08611 -0.20781 -0.08843 C -0.21423 -0.09306 -0.21597 -0.0963 -0.22378 -0.09838 C -0.23194 -0.1044 -0.24132 -0.10903 -0.25052 -0.1125 C -0.26128 -0.12107 -0.25677 -0.1206 -0.27361 -0.11852 C -0.29184 -0.11158 -0.27708 -0.11644 -0.31979 -0.11644 " pathEditMode="relative" rAng="0" ptsTypes="fffffffffffA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90" y="-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C -0.00659 -0.00231 -0.0085 -0.00717 -0.01475 -0.00972 C -0.01771 -0.01088 -0.02083 -0.01111 -0.02396 -0.0118 C -0.02812 -0.01852 -0.03125 -0.02083 -0.03871 -0.02315 C -0.04531 -0.03032 -0.05139 -0.03217 -0.06041 -0.03449 C -0.07222 -0.04375 -0.08593 -0.04884 -0.09896 -0.05555 C -0.10208 -0.05717 -0.10521 -0.05926 -0.10816 -0.06111 C -0.11198 -0.06366 -0.11528 -0.06667 -0.11927 -0.06875 C -0.12482 -0.07176 -0.12639 -0.07315 -0.13194 -0.07454 C -0.13767 -0.07592 -0.14843 -0.07847 -0.14843 -0.07824 C -0.18889 -0.10532 -0.21823 -0.09815 -0.27153 -0.0993 C -0.27986 -0.10208 -0.28611 -0.11157 -0.29531 -0.10694 " pathEditMode="relative" rAng="0" ptsTypes="fffffffffffA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3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které době je řeč?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7784" y="2780929"/>
            <a:ext cx="396044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5400" dirty="0" smtClean="0">
                <a:solidFill>
                  <a:schemeClr val="bg1"/>
                </a:solidFill>
              </a:rPr>
              <a:t>Doba temna</a:t>
            </a:r>
            <a:endParaRPr lang="cs-CZ" sz="540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21296" y="5373216"/>
            <a:ext cx="4968552" cy="107721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Nevolnictví- lidé se nemohou stěhovat, vdávat,…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44008" y="1925543"/>
            <a:ext cx="3888432" cy="58477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Vyhnán </a:t>
            </a:r>
            <a:r>
              <a:rPr lang="cs-CZ" sz="3200" dirty="0" err="1" smtClean="0"/>
              <a:t>J.A.Komenský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412776"/>
            <a:ext cx="3240360" cy="120032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Povolena jediná víra-katolická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499992" y="4149080"/>
            <a:ext cx="4464496" cy="107721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Pálení knih o českých dějinách, psaných česky</a:t>
            </a:r>
            <a:endParaRPr lang="cs-CZ" sz="3200" dirty="0"/>
          </a:p>
        </p:txBody>
      </p:sp>
      <p:pic>
        <p:nvPicPr>
          <p:cNvPr id="1026" name="Picture 2" descr="C:\Documents and Settings\zak\Local Settings\Temporary Internet Files\Content.IE5\O1NDXR2T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986" y="176452"/>
            <a:ext cx="1232793" cy="145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66428" y="3933056"/>
            <a:ext cx="3888432" cy="107721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Poprava 27 vůdců povstání na Bílé hoře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27784" y="2880605"/>
            <a:ext cx="3960440" cy="82365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71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které době je řeč?</a:t>
            </a:r>
            <a:endParaRPr lang="cs-CZ" dirty="0"/>
          </a:p>
        </p:txBody>
      </p:sp>
      <p:pic>
        <p:nvPicPr>
          <p:cNvPr id="2050" name="Picture 2" descr="C:\Documents and Settings\zak\Local Settings\Temporary Internet Files\Content.IE5\O1NDXR2T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186990" cy="140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339752" y="2996952"/>
            <a:ext cx="5112568" cy="923330"/>
          </a:xfrm>
          <a:prstGeom prst="rect">
            <a:avLst/>
          </a:prstGeom>
          <a:solidFill>
            <a:srgbClr val="66FF33"/>
          </a:solidFill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Doba osvícenství</a:t>
            </a:r>
            <a:endParaRPr lang="cs-CZ" sz="5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591221"/>
            <a:ext cx="3672408" cy="584775"/>
          </a:xfrm>
          <a:prstGeom prst="rect">
            <a:avLst/>
          </a:prstGeom>
          <a:noFill/>
          <a:ln w="28575">
            <a:solidFill>
              <a:srgbClr val="66FF33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Vláda Marie Terezie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4179978"/>
            <a:ext cx="2736304" cy="584775"/>
          </a:xfrm>
          <a:prstGeom prst="rect">
            <a:avLst/>
          </a:prstGeom>
          <a:noFill/>
          <a:ln w="28575">
            <a:solidFill>
              <a:srgbClr val="66FF33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Vláda rozumu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35996" y="4168641"/>
            <a:ext cx="4212468" cy="1077218"/>
          </a:xfrm>
          <a:prstGeom prst="rect">
            <a:avLst/>
          </a:prstGeom>
          <a:noFill/>
          <a:ln w="28575">
            <a:solidFill>
              <a:srgbClr val="66FF33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Reforma měny- zlaťáky, tolary, krejcary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36096" y="1591221"/>
            <a:ext cx="3312368" cy="1077218"/>
          </a:xfrm>
          <a:prstGeom prst="rect">
            <a:avLst/>
          </a:prstGeom>
          <a:noFill/>
          <a:ln w="28575">
            <a:solidFill>
              <a:srgbClr val="66FF33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Povinná školní docházka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5445224"/>
            <a:ext cx="4968552" cy="1077218"/>
          </a:xfrm>
          <a:prstGeom prst="rect">
            <a:avLst/>
          </a:prstGeom>
          <a:noFill/>
          <a:ln w="28575">
            <a:solidFill>
              <a:srgbClr val="66FF33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Poddanství- lidé se mohou stěhovat, vdávat,…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95737" y="2852936"/>
            <a:ext cx="5490038" cy="1067346"/>
          </a:xfrm>
          <a:prstGeom prst="rect">
            <a:avLst/>
          </a:prstGeom>
          <a:solidFill>
            <a:srgbClr val="66FF33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05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které době je řeč?</a:t>
            </a:r>
            <a:endParaRPr lang="cs-CZ" dirty="0"/>
          </a:p>
        </p:txBody>
      </p:sp>
      <p:pic>
        <p:nvPicPr>
          <p:cNvPr id="3074" name="Picture 2" descr="C:\Documents and Settings\zak\Local Settings\Temporary Internet Files\Content.IE5\O1NDXR2T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16632"/>
            <a:ext cx="1186990" cy="140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195736" y="2996952"/>
            <a:ext cx="5112568" cy="923330"/>
          </a:xfrm>
          <a:prstGeom prst="rect">
            <a:avLst/>
          </a:prstGeom>
          <a:solidFill>
            <a:srgbClr val="CC0066"/>
          </a:solidFill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Národní obrození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6"/>
            <a:ext cx="3168352" cy="1077218"/>
          </a:xfrm>
          <a:prstGeom prst="rect">
            <a:avLst/>
          </a:prstGeom>
          <a:noFill/>
          <a:ln w="28575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Snahy o záchranu českého jazyka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27984" y="2060848"/>
            <a:ext cx="3888432" cy="584775"/>
          </a:xfrm>
          <a:prstGeom prst="rect">
            <a:avLst/>
          </a:prstGeom>
          <a:noFill/>
          <a:ln w="28575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Podpora vlastenectví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5165903"/>
            <a:ext cx="4536504" cy="584775"/>
          </a:xfrm>
          <a:prstGeom prst="rect">
            <a:avLst/>
          </a:prstGeom>
          <a:noFill/>
          <a:ln w="28575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Stavba Národního divadla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96136" y="4221088"/>
            <a:ext cx="3168352" cy="584775"/>
          </a:xfrm>
          <a:prstGeom prst="rect">
            <a:avLst/>
          </a:prstGeom>
          <a:noFill/>
          <a:ln w="28575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Božena Němcová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23628" y="4243349"/>
            <a:ext cx="3168352" cy="584775"/>
          </a:xfrm>
          <a:prstGeom prst="rect">
            <a:avLst/>
          </a:prstGeom>
          <a:noFill/>
          <a:ln w="28575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František Palacký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436096" y="5748693"/>
            <a:ext cx="3240360" cy="584775"/>
          </a:xfrm>
          <a:prstGeom prst="rect">
            <a:avLst/>
          </a:prstGeom>
          <a:noFill/>
          <a:ln w="28575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Česky psané knihy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195736" y="2996952"/>
            <a:ext cx="5112568" cy="779314"/>
          </a:xfrm>
          <a:prstGeom prst="rect">
            <a:avLst/>
          </a:prstGeom>
          <a:solidFill>
            <a:srgbClr val="CC00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88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hlinkClick r:id="rId2"/>
              </a:rPr>
              <a:t>www.kliart.cz</a:t>
            </a:r>
            <a:endParaRPr lang="cs-CZ" sz="1200" dirty="0" smtClean="0"/>
          </a:p>
          <a:p>
            <a:r>
              <a:rPr lang="cs-CZ" sz="1200" dirty="0" smtClean="0"/>
              <a:t>Vlastní práce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41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159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Od Bílé hory po národní obrození</vt:lpstr>
      <vt:lpstr>Srovnej události tak, jak šly za sebou </vt:lpstr>
      <vt:lpstr>Utvoř dvojice</vt:lpstr>
      <vt:lpstr>O které době je řeč?</vt:lpstr>
      <vt:lpstr>O které době je řeč?</vt:lpstr>
      <vt:lpstr>O které době je řeč?</vt:lpstr>
      <vt:lpstr>Prameny:</vt:lpstr>
    </vt:vector>
  </TitlesOfParts>
  <Company>Pocitac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Rabi</dc:creator>
  <cp:lastModifiedBy>Iva</cp:lastModifiedBy>
  <cp:revision>24</cp:revision>
  <dcterms:created xsi:type="dcterms:W3CDTF">2011-12-05T16:41:18Z</dcterms:created>
  <dcterms:modified xsi:type="dcterms:W3CDTF">2020-03-28T16:29:28Z</dcterms:modified>
</cp:coreProperties>
</file>