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7" r:id="rId2"/>
    <p:sldId id="257" r:id="rId3"/>
    <p:sldId id="260" r:id="rId4"/>
    <p:sldId id="261" r:id="rId5"/>
    <p:sldId id="262" r:id="rId6"/>
    <p:sldId id="263" r:id="rId7"/>
    <p:sldId id="264" r:id="rId8"/>
    <p:sldId id="258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E9105-74A9-458E-9087-E4224833F34E}" type="datetimeFigureOut">
              <a:rPr lang="cs-CZ" smtClean="0"/>
              <a:t>01.05.2020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0E788-DEE6-41E5-8E11-DA3EEEC4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4816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989A-FD5A-41D9-8F31-F3D9A801A63D}" type="datetimeFigureOut">
              <a:rPr lang="cs-CZ" smtClean="0"/>
              <a:t>01.05.2020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95DD3-6209-4362-8053-54B7CBE757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6081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989A-FD5A-41D9-8F31-F3D9A801A63D}" type="datetimeFigureOut">
              <a:rPr lang="cs-CZ" smtClean="0"/>
              <a:t>01.05.2020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95DD3-6209-4362-8053-54B7CBE757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734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989A-FD5A-41D9-8F31-F3D9A801A63D}" type="datetimeFigureOut">
              <a:rPr lang="cs-CZ" smtClean="0"/>
              <a:t>01.05.2020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95DD3-6209-4362-8053-54B7CBE757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723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989A-FD5A-41D9-8F31-F3D9A801A63D}" type="datetimeFigureOut">
              <a:rPr lang="cs-CZ" smtClean="0"/>
              <a:t>01.05.2020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95DD3-6209-4362-8053-54B7CBE757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2907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989A-FD5A-41D9-8F31-F3D9A801A63D}" type="datetimeFigureOut">
              <a:rPr lang="cs-CZ" smtClean="0"/>
              <a:t>01.05.2020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95DD3-6209-4362-8053-54B7CBE757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9176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989A-FD5A-41D9-8F31-F3D9A801A63D}" type="datetimeFigureOut">
              <a:rPr lang="cs-CZ" smtClean="0"/>
              <a:t>01.05.2020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95DD3-6209-4362-8053-54B7CBE757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8763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989A-FD5A-41D9-8F31-F3D9A801A63D}" type="datetimeFigureOut">
              <a:rPr lang="cs-CZ" smtClean="0"/>
              <a:t>01.05.2020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95DD3-6209-4362-8053-54B7CBE757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333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989A-FD5A-41D9-8F31-F3D9A801A63D}" type="datetimeFigureOut">
              <a:rPr lang="cs-CZ" smtClean="0"/>
              <a:t>01.05.2020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95DD3-6209-4362-8053-54B7CBE757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9274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989A-FD5A-41D9-8F31-F3D9A801A63D}" type="datetimeFigureOut">
              <a:rPr lang="cs-CZ" smtClean="0"/>
              <a:t>01.05.2020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95DD3-6209-4362-8053-54B7CBE757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981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989A-FD5A-41D9-8F31-F3D9A801A63D}" type="datetimeFigureOut">
              <a:rPr lang="cs-CZ" smtClean="0"/>
              <a:t>01.05.2020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95DD3-6209-4362-8053-54B7CBE757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1706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989A-FD5A-41D9-8F31-F3D9A801A63D}" type="datetimeFigureOut">
              <a:rPr lang="cs-CZ" smtClean="0"/>
              <a:t>01.05.2020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95DD3-6209-4362-8053-54B7CBE757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22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E989A-FD5A-41D9-8F31-F3D9A801A63D}" type="datetimeFigureOut">
              <a:rPr lang="cs-CZ" smtClean="0"/>
              <a:t>01.05.2020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95DD3-6209-4362-8053-54B7CBE757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02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b/bc/Kenyan_man_2.jpg/220px-Kenyan_man_2.jpg" TargetMode="External"/><Relationship Id="rId3" Type="http://schemas.openxmlformats.org/officeDocument/2006/relationships/hyperlink" Target="http://www.detektory-tesoro.cz/img/2009/viky/viky20090413_1.jpg" TargetMode="External"/><Relationship Id="rId7" Type="http://schemas.openxmlformats.org/officeDocument/2006/relationships/hyperlink" Target="http://upload.wikimedia.org/wikipedia/commons/thumb/4/4c/Edward_S._Curtis_Collection_People_013.jpg/200px-Edward_S._Curtis_Collection_People_013.jpg" TargetMode="External"/><Relationship Id="rId2" Type="http://schemas.openxmlformats.org/officeDocument/2006/relationships/hyperlink" Target="http://cs.wikipedia.org/wiki/Francouzsk%C3%A9_koloni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petani.deptan.go.id/sites/default/files/kakao_1.jpg?1324007726" TargetMode="External"/><Relationship Id="rId5" Type="http://schemas.openxmlformats.org/officeDocument/2006/relationships/hyperlink" Target="http://xtcommerce.p105749.typo3server.info/gfx/content/wellness/edelsteine.jpg" TargetMode="External"/><Relationship Id="rId4" Type="http://schemas.openxmlformats.org/officeDocument/2006/relationships/hyperlink" Target="http://investicnizlato.com/wp-content/uploads/2010/12/10023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8800" dirty="0"/>
              <a:t>Světové kolonie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Začátek 1. světové války</a:t>
            </a:r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32141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2219287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214" y="692697"/>
            <a:ext cx="2216609" cy="165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92696"/>
            <a:ext cx="2219287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0928"/>
            <a:ext cx="225408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579099" y="2836881"/>
            <a:ext cx="3240360" cy="769441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kolonizátoři</a:t>
            </a:r>
            <a:endParaRPr lang="cs-CZ" sz="4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707904" y="4005064"/>
            <a:ext cx="4392488" cy="120032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KDO JE KOLONIZÁTOR?</a:t>
            </a:r>
          </a:p>
          <a:p>
            <a:r>
              <a:rPr lang="cs-CZ" sz="2400" dirty="0" smtClean="0"/>
              <a:t>= člověk či země, který pro sebe zabírá cizí území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707904" y="5373216"/>
            <a:ext cx="4392488" cy="830997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Nejvíce kolonií mělo Španělsko a Portugalsko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669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thumb/a/a7/Deutsche_Kolonien.PNG/220px-Deutsche_Koloni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30" y="846004"/>
            <a:ext cx="5688632" cy="276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835696" y="47667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Německé kolonie</a:t>
            </a: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183" y="260648"/>
            <a:ext cx="3616261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478" y="3631474"/>
            <a:ext cx="5481379" cy="279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835696" y="443711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Francouzské kolonie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616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563072" cy="1156990"/>
          </a:xfrm>
          <a:solidFill>
            <a:schemeClr val="tx1">
              <a:lumMod val="65000"/>
              <a:lumOff val="35000"/>
            </a:schemeClr>
          </a:solidFill>
          <a:ln w="28575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cs-CZ" dirty="0" smtClean="0"/>
              <a:t>Proč bylo důležité vlastnit kolonie?</a:t>
            </a:r>
            <a:endParaRPr lang="cs-CZ" dirty="0"/>
          </a:p>
        </p:txBody>
      </p:sp>
      <p:pic>
        <p:nvPicPr>
          <p:cNvPr id="3074" name="Picture 2" descr="http://www.detektory-tesoro.cz/img/2009/viky/viky2009041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835" y="4221088"/>
            <a:ext cx="2556284" cy="25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xtcommerce.p105749.typo3server.info/gfx/content/wellness/edelste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563" y="2132856"/>
            <a:ext cx="3977084" cy="233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nvesticnizlato.com/wp-content/uploads/2010/12/10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66683"/>
            <a:ext cx="278510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.fler.cz/products/d2/5/3/532/769335/o_1269115224.6733-f42b94b5f220ef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90" y="2599798"/>
            <a:ext cx="3086475" cy="231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nazeleno.cz/Files/FckGallery/Nov%C3%BD%20objekt%20-%20WinRAR%20ZIP%20archiv.zip/03-k%C3%A1v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85184"/>
            <a:ext cx="1873713" cy="140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epetani.deptan.go.id/sites/default/files/kakao_1.jpg?13240077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390" y="4190673"/>
            <a:ext cx="2121181" cy="258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53090" y="1484784"/>
            <a:ext cx="5400600" cy="95410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Z kolonií proudilo do Evropy nesmírné bohatství v podobě</a:t>
            </a:r>
            <a:r>
              <a:rPr lang="cs-CZ" dirty="0" smtClean="0"/>
              <a:t>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226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cs-CZ" dirty="0" smtClean="0"/>
              <a:t>Zabíráním kolonií nejvíce trpělo původní obyvatelstvo kolonie.</a:t>
            </a:r>
            <a:endParaRPr lang="cs-CZ" dirty="0"/>
          </a:p>
        </p:txBody>
      </p:sp>
      <p:pic>
        <p:nvPicPr>
          <p:cNvPr id="4098" name="Picture 2" descr="C:\Documents and Settings\zak\Local Settings\Temporary Internet Files\Content.IE5\O1NDXR2T\MC90034964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6632"/>
            <a:ext cx="457200" cy="179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67544" y="1772816"/>
            <a:ext cx="3024336" cy="830997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Afričtí obyvatelé se stávali otroky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779912" y="5661248"/>
            <a:ext cx="4896544" cy="830997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Američtí indiáni byli skoro vyvražděni, zbytek dán do rezervace.</a:t>
            </a:r>
            <a:endParaRPr lang="cs-CZ" sz="2400" dirty="0"/>
          </a:p>
        </p:txBody>
      </p:sp>
      <p:pic>
        <p:nvPicPr>
          <p:cNvPr id="4100" name="Picture 4" descr="http://upload.wikimedia.org/wikipedia/commons/thumb/4/4c/Edward_S._Curtis_Collection_People_013.jpg/200px-Edward_S._Curtis_Collection_People_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82962"/>
            <a:ext cx="19050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upload.wikimedia.org/wikipedia/commons/thumb/b/bc/Kenyan_man_2.jpg/220px-Kenyan_man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62" y="2824502"/>
            <a:ext cx="20955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88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  <a:solidFill>
            <a:srgbClr val="FF0000"/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cs-CZ" sz="6000" dirty="0" smtClean="0"/>
              <a:t>Hádky o kolonie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8920"/>
          </a:xfrm>
        </p:spPr>
        <p:txBody>
          <a:bodyPr/>
          <a:lstStyle/>
          <a:p>
            <a:r>
              <a:rPr lang="cs-CZ" dirty="0" smtClean="0"/>
              <a:t>Nejvíce kolonií mělo Španělsko a Portugalsko</a:t>
            </a:r>
          </a:p>
          <a:p>
            <a:r>
              <a:rPr lang="cs-CZ" dirty="0" smtClean="0"/>
              <a:t>Nejméně Německo</a:t>
            </a:r>
          </a:p>
          <a:p>
            <a:r>
              <a:rPr lang="cs-CZ" dirty="0" smtClean="0"/>
              <a:t>=&gt; Německo chce více kolonií</a:t>
            </a:r>
          </a:p>
          <a:p>
            <a:r>
              <a:rPr lang="cs-CZ" dirty="0" smtClean="0"/>
              <a:t>=&gt;Francie ani Anglie se nechtějí svých kolonií vzdát</a:t>
            </a:r>
          </a:p>
          <a:p>
            <a:endParaRPr lang="cs-CZ" dirty="0"/>
          </a:p>
        </p:txBody>
      </p:sp>
      <p:pic>
        <p:nvPicPr>
          <p:cNvPr id="5122" name="Picture 2" descr="C:\Documents and Settings\zak\Local Settings\Temporary Internet Files\Content.IE5\O1NDXR2T\MC90034964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613" y="-19717"/>
            <a:ext cx="457200" cy="179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11560" y="5373216"/>
            <a:ext cx="8064896" cy="52322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Proč Německu tolik záleží na získání dalších kolonií?</a:t>
            </a:r>
            <a:endParaRPr lang="cs-CZ" dirty="0"/>
          </a:p>
        </p:txBody>
      </p:sp>
      <p:pic>
        <p:nvPicPr>
          <p:cNvPr id="5123" name="Picture 3" descr="C:\Documents and Settings\zak\Local Settings\Temporary Internet Files\Content.IE5\R1EMX6IE\MC90044190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445224"/>
            <a:ext cx="904428" cy="106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94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  <a:ln w="28575">
            <a:solidFill>
              <a:srgbClr val="FF0000"/>
            </a:solidFill>
            <a:prstDash val="lgDashDot"/>
          </a:ln>
        </p:spPr>
        <p:txBody>
          <a:bodyPr>
            <a:normAutofit/>
          </a:bodyPr>
          <a:lstStyle/>
          <a:p>
            <a:r>
              <a:rPr lang="cs-CZ" dirty="0" smtClean="0"/>
              <a:t>Rakousko-uherský následník trůnu je zabit atentátníkem v Sarajevu.</a:t>
            </a:r>
          </a:p>
          <a:p>
            <a:r>
              <a:rPr lang="cs-CZ" dirty="0" smtClean="0"/>
              <a:t>Tato událost poslouží jako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záminka k rozpoutání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</a:t>
            </a:r>
            <a:r>
              <a:rPr lang="cs-CZ" sz="4400" u="sng" dirty="0" smtClean="0"/>
              <a:t>1. světové války</a:t>
            </a:r>
          </a:p>
          <a:p>
            <a:pPr marL="0" indent="0">
              <a:buNone/>
            </a:pPr>
            <a:endParaRPr lang="cs-CZ" sz="4400" u="sng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52736"/>
            <a:ext cx="28575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16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Prameny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cs-CZ" dirty="0" smtClean="0"/>
              <a:t>http://www.google.cz/imgres?q=anglie+mapa&amp;start=81&amp;hl=cs&amp;gbv=2&amp;addh=36&amp;tbm=isch&amp;tbnid=D33Q7cK5-4XnrM:&amp;imgrefurl=http://aktualne.centrum.cz/sportplus/oh2008/svet/clanek.phtml%3Fid%3D612941&amp;docid=WIVGq9MtRRSJFM&amp;imgurl=http://img.aktualne.centrum.cz/121/96/1219694-mapa-velka-britanie.png&amp;w=201&amp;h=150&amp;ei=7cXET5avJdCcOo6_jewJ&amp;zoom=1&amp;iact=hc&amp;vpx=643&amp;vpy=586&amp;dur=9341&amp;hovh=120&amp;hovw=160&amp;tx=81&amp;ty=58&amp;sig=106225838856514574775&amp;page=3&amp;tbnh=120&amp;tbnw=160&amp;ndsp=46&amp;ved=1t:429,r:21,s:81,i:49&amp;biw=1440&amp;bih=809</a:t>
            </a:r>
          </a:p>
          <a:p>
            <a:r>
              <a:rPr lang="cs-CZ" dirty="0" smtClean="0"/>
              <a:t>http://www.google.cz/imgres?q=francie+mapa&amp;hl=cs&amp;gbv=2&amp;tbm=isch&amp;tbnid=CfiW_peByJ_BGM:&amp;imgrefurl=http://my-danny-and-me.blog.cz/1006/3&amp;docid=WUTc_VnOVoqL_M&amp;imgurl=http://img.aktualne.centrum.cz/240/56/2405618-francie-mapa.jpg&amp;w=530&amp;h=396&amp;ei=SMbET_W1MY2ZOtbj_NYJ&amp;zoom=1&amp;iact=hc&amp;vpx=389&amp;vpy=420&amp;dur=2761&amp;hovh=194&amp;hovw=260&amp;tx=140&amp;ty=106&amp;sig=106225838856514574775&amp;page=1&amp;tbnh=139&amp;tbnw=187&amp;start=0&amp;ndsp=30&amp;ved=1t:429,r:24,s:0,i:121&amp;biw=1440&amp;bih=809</a:t>
            </a:r>
          </a:p>
          <a:p>
            <a:r>
              <a:rPr lang="cs-CZ" dirty="0" smtClean="0"/>
              <a:t>http://www.google.cz/imgres?q=%C5%A1pan%C4%9Blsko+mapa&amp;hl=cs&amp;gbv=2&amp;tbm=isch&amp;tbnid=x7I4jejRd-JhDM:&amp;imgrefurl=http://aktualne.centrum.cz/finance/penize/investice/clanek.phtml%3Fid%3D742704&amp;docid=Xj2j4tIvMN8eLM&amp;imgurl=http://img.aktualne.centrum.cz/103/49/1034952-mapa-panelsko.png&amp;w=201&amp;h=150&amp;ei=icbET5OCHIWCOrLIhdgJ&amp;zoom=1&amp;iact=hc&amp;vpx=1076&amp;vpy=542&amp;dur=287&amp;hovh=120&amp;hovw=160&amp;tx=55&amp;ty=69&amp;sig=106225838856514574775&amp;page=3&amp;tbnh=120&amp;tbnw=160&amp;start=58&amp;ndsp=32&amp;ved=1t:429,r:24,s:58,i:289&amp;biw=1440&amp;bih=809</a:t>
            </a:r>
          </a:p>
          <a:p>
            <a:r>
              <a:rPr lang="cs-CZ" dirty="0" smtClean="0"/>
              <a:t>http://www.google.cz/imgres?q=portugalsko+mapa&amp;hl=cs&amp;gbv=2&amp;tbm=isch&amp;tbnid=eg9WgVnt_bSJ1M:&amp;imgrefurl=http://aktualne.centrum.cz/zahranici/evropa/clanek.phtml%3Fid%3D657448&amp;docid=QHGciSzOcYyAuM&amp;imgurl=http://img.aktualne.centrum.cz/202/20/2022053-mapa-portugalsko.png&amp;w=201&amp;h=244&amp;ei=1cbET-2hIYOCOsaFrOIJ&amp;zoom=1&amp;iact=hc&amp;vpx=769&amp;vpy=334&amp;dur=251&amp;hovh=195&amp;hovw=160&amp;tx=81&amp;ty=95&amp;sig=106225838856514574775&amp;page=1&amp;tbnh=129&amp;tbnw=106&amp;start=0&amp;ndsp=34&amp;ved=1t:429,r:13,s:0,i:111&amp;biw=1440&amp;bih=809</a:t>
            </a:r>
          </a:p>
          <a:p>
            <a:r>
              <a:rPr lang="cs-CZ" dirty="0" smtClean="0">
                <a:hlinkClick r:id="rId2"/>
              </a:rPr>
              <a:t>http://cs.wikipedia.org/wiki/Francouzsk%C3%A9_kolonie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http://www.detektory-tesoro.cz/img/2009/viky/viky20090413_1.jpg</a:t>
            </a:r>
            <a:endParaRPr lang="cs-CZ" dirty="0" smtClean="0"/>
          </a:p>
          <a:p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investicnizlato.com/wp-content/uploads/2010/12/10023.jpg</a:t>
            </a:r>
            <a:endParaRPr lang="cs-CZ" dirty="0" smtClean="0"/>
          </a:p>
          <a:p>
            <a:r>
              <a:rPr lang="cs-CZ" dirty="0"/>
              <a:t>http://www.nazeleno.cz/Files/FckGallery/Nov%C3%BD%20objekt%20-%20WinRAR%20ZIP%20archiv.zip/03-k%C3%A1va.jpg</a:t>
            </a:r>
            <a:endParaRPr lang="cs-CZ" dirty="0" smtClean="0"/>
          </a:p>
          <a:p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xtcommerce.p105749.typo3server.info/gfx/content/wellness/edelsteine.jpg</a:t>
            </a:r>
            <a:endParaRPr lang="cs-CZ" dirty="0" smtClean="0"/>
          </a:p>
          <a:p>
            <a:r>
              <a:rPr lang="cs-CZ" dirty="0"/>
              <a:t>http://img.fler.cz/products/d2/5/3/532/769335/o_1269115224.6733-f42b94b5f220ef4.jpg</a:t>
            </a:r>
            <a:endParaRPr lang="cs-CZ" dirty="0" smtClean="0"/>
          </a:p>
          <a:p>
            <a:r>
              <a:rPr lang="cs-CZ" dirty="0">
                <a:hlinkClick r:id="rId6"/>
              </a:rPr>
              <a:t>http://</a:t>
            </a:r>
            <a:r>
              <a:rPr lang="cs-CZ" dirty="0" smtClean="0">
                <a:hlinkClick r:id="rId6"/>
              </a:rPr>
              <a:t>epetani.deptan.go.id/sites/default/files/kakao_1.jpg?1324007726</a:t>
            </a:r>
            <a:endParaRPr lang="cs-CZ" dirty="0" smtClean="0"/>
          </a:p>
          <a:p>
            <a:r>
              <a:rPr lang="cs-CZ" dirty="0">
                <a:hlinkClick r:id="rId7"/>
              </a:rPr>
              <a:t>http://upload.wikimedia.org/wikipedia/commons/thumb/4/4c/Edward_S._Curtis_Collection_People_013.jpg/200px-Edward_S._</a:t>
            </a:r>
            <a:r>
              <a:rPr lang="cs-CZ" dirty="0" smtClean="0">
                <a:hlinkClick r:id="rId7"/>
              </a:rPr>
              <a:t>Curtis_Collection_People_013.jpg</a:t>
            </a:r>
            <a:endParaRPr lang="cs-CZ" dirty="0" smtClean="0"/>
          </a:p>
          <a:p>
            <a:r>
              <a:rPr lang="cs-CZ" dirty="0">
                <a:hlinkClick r:id="rId8"/>
              </a:rPr>
              <a:t>http://</a:t>
            </a:r>
            <a:r>
              <a:rPr lang="cs-CZ" dirty="0" smtClean="0">
                <a:hlinkClick r:id="rId8"/>
              </a:rPr>
              <a:t>upload.wikimedia.org/wikipedia/commons/thumb/b/bc/Kenyan_man_2.jpg/220px-Kenyan_man_2.jpg</a:t>
            </a:r>
            <a:endParaRPr lang="cs-CZ" dirty="0" smtClean="0"/>
          </a:p>
          <a:p>
            <a:r>
              <a:rPr lang="cs-CZ" dirty="0"/>
              <a:t>http://www.neaktuality.cz/wp-content/uploads/atentatnafranze.png</a:t>
            </a:r>
          </a:p>
        </p:txBody>
      </p:sp>
    </p:spTree>
    <p:extLst>
      <p:ext uri="{BB962C8B-B14F-4D97-AF65-F5344CB8AC3E}">
        <p14:creationId xmlns:p14="http://schemas.microsoft.com/office/powerpoint/2010/main" val="11851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206</Words>
  <Application>Microsoft Office PowerPoint</Application>
  <PresentationFormat>Předvádění na obrazovce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systému Office</vt:lpstr>
      <vt:lpstr>Světové kolonie</vt:lpstr>
      <vt:lpstr>Prezentace aplikace PowerPoint</vt:lpstr>
      <vt:lpstr>Prezentace aplikace PowerPoint</vt:lpstr>
      <vt:lpstr>Proč bylo důležité vlastnit kolonie?</vt:lpstr>
      <vt:lpstr>Zabíráním kolonií nejvíce trpělo původní obyvatelstvo kolonie.</vt:lpstr>
      <vt:lpstr>Hádky o kolonie</vt:lpstr>
      <vt:lpstr>Prezentace aplikace PowerPoint</vt:lpstr>
      <vt:lpstr>Prameny</vt:lpstr>
    </vt:vector>
  </TitlesOfParts>
  <Company>Speciální základní škola Děčín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Světové kolonie</dc:title>
  <dc:creator>Milan Ditko</dc:creator>
  <cp:lastModifiedBy>Iva</cp:lastModifiedBy>
  <cp:revision>10</cp:revision>
  <dcterms:created xsi:type="dcterms:W3CDTF">2012-05-29T12:52:42Z</dcterms:created>
  <dcterms:modified xsi:type="dcterms:W3CDTF">2020-05-01T16:41:14Z</dcterms:modified>
</cp:coreProperties>
</file>