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825" y="692696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901282" y="3042173"/>
            <a:ext cx="3380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TRÁVICÍ ÚSTROJÍ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JAK TENKÉ STŘEVO VYPADÁ A JE ULOŽENO V DUTINĚ BŘIŠNÍ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140968"/>
            <a:ext cx="3524453" cy="263993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951702" y="2528797"/>
            <a:ext cx="3053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KLKY V TENKÉM STŘEVĚ</a:t>
            </a:r>
            <a:endParaRPr lang="cs-CZ" b="1" dirty="0"/>
          </a:p>
        </p:txBody>
      </p:sp>
      <p:sp>
        <p:nvSpPr>
          <p:cNvPr id="7" name="Obdélníkový popisek 6"/>
          <p:cNvSpPr/>
          <p:nvPr/>
        </p:nvSpPr>
        <p:spPr>
          <a:xfrm>
            <a:off x="885528" y="5445224"/>
            <a:ext cx="2016224" cy="456406"/>
          </a:xfrm>
          <a:prstGeom prst="wedgeRectCallout">
            <a:avLst>
              <a:gd name="adj1" fmla="val 18291"/>
              <a:gd name="adj2" fmla="val -2464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TENKÉ STŘEVO</a:t>
            </a:r>
            <a:endParaRPr lang="cs-CZ" b="1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17158"/>
            <a:ext cx="3258755" cy="2440920"/>
          </a:xfrm>
        </p:spPr>
      </p:pic>
    </p:spTree>
    <p:extLst>
      <p:ext uri="{BB962C8B-B14F-4D97-AF65-F5344CB8AC3E}">
        <p14:creationId xmlns:p14="http://schemas.microsoft.com/office/powerpoint/2010/main" val="303713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TLUSTÉ STŘEVO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 asi 1,5 metrů dlouhé a 5 – 7 cm široké</a:t>
            </a:r>
          </a:p>
          <a:p>
            <a:r>
              <a:rPr lang="cs-CZ" sz="2400" dirty="0" smtClean="0"/>
              <a:t>Ve sliznici jsou také klky, </a:t>
            </a:r>
            <a:r>
              <a:rPr lang="cs-CZ" sz="2400" b="1" dirty="0" smtClean="0"/>
              <a:t>ale nevylučuje </a:t>
            </a:r>
            <a:r>
              <a:rPr lang="cs-CZ" sz="2400" dirty="0" smtClean="0"/>
              <a:t>žádné trávící šťávy</a:t>
            </a:r>
          </a:p>
          <a:p>
            <a:r>
              <a:rPr lang="cs-CZ" sz="2400" dirty="0" smtClean="0"/>
              <a:t>V tlustém střevě je natrávená potrava </a:t>
            </a:r>
            <a:r>
              <a:rPr lang="cs-CZ" sz="2400" b="1" dirty="0" smtClean="0"/>
              <a:t>zahušťována vstřebáváním vody</a:t>
            </a:r>
          </a:p>
          <a:p>
            <a:r>
              <a:rPr lang="cs-CZ" sz="2400" dirty="0" smtClean="0"/>
              <a:t>Je pomalu posunována až do konečné části tlustého střeva – </a:t>
            </a:r>
            <a:r>
              <a:rPr lang="cs-CZ" sz="2400" b="1" dirty="0" smtClean="0"/>
              <a:t>esovité kličky a konečníku</a:t>
            </a:r>
          </a:p>
          <a:p>
            <a:r>
              <a:rPr lang="cs-CZ" sz="2400" dirty="0" smtClean="0"/>
              <a:t>Naplnění konečníku vyvolává </a:t>
            </a:r>
            <a:r>
              <a:rPr lang="cs-CZ" sz="2400" b="1" dirty="0" smtClean="0"/>
              <a:t>vyprazdňovací reflex</a:t>
            </a:r>
          </a:p>
          <a:p>
            <a:r>
              <a:rPr lang="cs-CZ" sz="2400" dirty="0" smtClean="0"/>
              <a:t>Poté dochází k vyprázdnění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233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ZDE VIDÍŠ JAK TENKÉ STŘEVO VYPADÁ A JE ULOŽENO V DUTINĚ BŘIŠNÍ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36912"/>
            <a:ext cx="3384376" cy="338437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68960"/>
            <a:ext cx="3151237" cy="288032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220072" y="2636912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TLUSTÉ STŘEVO ZEVNITŘ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175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JÁTRA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Jsou </a:t>
            </a:r>
            <a:r>
              <a:rPr lang="cs-CZ" sz="2400" b="1" dirty="0" smtClean="0"/>
              <a:t>největší žlázou </a:t>
            </a:r>
            <a:r>
              <a:rPr lang="cs-CZ" sz="2400" dirty="0" smtClean="0"/>
              <a:t>lidského těla </a:t>
            </a:r>
          </a:p>
          <a:p>
            <a:r>
              <a:rPr lang="cs-CZ" sz="2400" dirty="0" smtClean="0"/>
              <a:t>Leží vpravo pod bránicí a jsou chráněny žebry</a:t>
            </a:r>
          </a:p>
          <a:p>
            <a:r>
              <a:rPr lang="cs-CZ" sz="2400" dirty="0" smtClean="0"/>
              <a:t>Jsou zásobárnou </a:t>
            </a:r>
            <a:r>
              <a:rPr lang="cs-CZ" sz="2400" b="1" dirty="0" smtClean="0"/>
              <a:t>živin a vitamínů, mají význam pro srážení krve</a:t>
            </a:r>
          </a:p>
          <a:p>
            <a:r>
              <a:rPr lang="cs-CZ" sz="2400" b="1" dirty="0" smtClean="0"/>
              <a:t>Zneškodňují </a:t>
            </a:r>
            <a:r>
              <a:rPr lang="cs-CZ" sz="2400" dirty="0" smtClean="0"/>
              <a:t>se v nich škodlivé a jedovaté látky</a:t>
            </a:r>
          </a:p>
          <a:p>
            <a:r>
              <a:rPr lang="cs-CZ" sz="2400" dirty="0" smtClean="0"/>
              <a:t>Vytváří se v nich </a:t>
            </a:r>
            <a:r>
              <a:rPr lang="cs-CZ" sz="2400" b="1" dirty="0" smtClean="0"/>
              <a:t>žluč</a:t>
            </a:r>
          </a:p>
          <a:p>
            <a:r>
              <a:rPr lang="cs-CZ" sz="2400" dirty="0" smtClean="0"/>
              <a:t>Žluč se sbírá do žlučového váčku – </a:t>
            </a:r>
            <a:r>
              <a:rPr lang="cs-CZ" sz="2400" b="1" dirty="0" smtClean="0"/>
              <a:t>žlučníku</a:t>
            </a:r>
          </a:p>
          <a:p>
            <a:r>
              <a:rPr lang="cs-CZ" sz="2400" dirty="0" smtClean="0"/>
              <a:t>Ze žlučníku je vedena do dvanáctníku</a:t>
            </a:r>
          </a:p>
          <a:p>
            <a:r>
              <a:rPr lang="cs-CZ" sz="2400" dirty="0" smtClean="0"/>
              <a:t>Žluč je významnou trávící šťávou – </a:t>
            </a:r>
            <a:r>
              <a:rPr lang="cs-CZ" sz="2400" b="1" dirty="0" smtClean="0"/>
              <a:t>tráví tuky</a:t>
            </a:r>
          </a:p>
          <a:p>
            <a:r>
              <a:rPr lang="cs-CZ" sz="2400" dirty="0" smtClean="0"/>
              <a:t>Játra jsou životně důležitá, při jejich poškození </a:t>
            </a:r>
            <a:r>
              <a:rPr lang="cs-CZ" sz="2400" b="1" dirty="0" smtClean="0"/>
              <a:t>člověk umírá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207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ZDE VIDÍŠ </a:t>
            </a:r>
            <a:r>
              <a:rPr lang="cs-CZ" sz="3200" b="1" dirty="0" smtClean="0">
                <a:solidFill>
                  <a:srgbClr val="FF0000"/>
                </a:solidFill>
              </a:rPr>
              <a:t>UMÍSTĚNÍ JATER V </a:t>
            </a:r>
            <a:r>
              <a:rPr lang="cs-CZ" sz="3200" b="1" dirty="0">
                <a:solidFill>
                  <a:srgbClr val="FF0000"/>
                </a:solidFill>
              </a:rPr>
              <a:t>DUTINĚ BŘIŠNÍ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852936"/>
            <a:ext cx="3312368" cy="318218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924944"/>
            <a:ext cx="3354373" cy="3096344"/>
          </a:xfrm>
          <a:prstGeom prst="rect">
            <a:avLst/>
          </a:prstGeom>
        </p:spPr>
      </p:pic>
      <p:sp>
        <p:nvSpPr>
          <p:cNvPr id="6" name="Obdélníkový popisek 5"/>
          <p:cNvSpPr/>
          <p:nvPr/>
        </p:nvSpPr>
        <p:spPr>
          <a:xfrm>
            <a:off x="827584" y="2132856"/>
            <a:ext cx="914400" cy="432048"/>
          </a:xfrm>
          <a:prstGeom prst="wedgeRectCallout">
            <a:avLst>
              <a:gd name="adj1" fmla="val 79167"/>
              <a:gd name="adj2" fmla="val 5513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JÁTRA</a:t>
            </a:r>
            <a:endParaRPr lang="cs-CZ" dirty="0"/>
          </a:p>
        </p:txBody>
      </p:sp>
      <p:sp>
        <p:nvSpPr>
          <p:cNvPr id="7" name="Obdélníkový popisek 6"/>
          <p:cNvSpPr/>
          <p:nvPr/>
        </p:nvSpPr>
        <p:spPr>
          <a:xfrm>
            <a:off x="4427984" y="2132856"/>
            <a:ext cx="1440160" cy="432048"/>
          </a:xfrm>
          <a:prstGeom prst="wedgeRectCallout">
            <a:avLst>
              <a:gd name="adj1" fmla="val 32078"/>
              <a:gd name="adj2" fmla="val 424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ŽLUČNÍK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9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 ČEMU NÁM TRÁVICÍ SOUSTAVA SLOUŽÍ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Trávicí soustavu tvoří systém orgánů</a:t>
            </a:r>
            <a:r>
              <a:rPr lang="cs-CZ" sz="2400" dirty="0" smtClean="0"/>
              <a:t>, v nichž probíhá trávení živin a jejich vstřebávání do krve</a:t>
            </a:r>
          </a:p>
          <a:p>
            <a:r>
              <a:rPr lang="cs-CZ" sz="2400" dirty="0" smtClean="0"/>
              <a:t>Nestrávené zbytky potravy jsou </a:t>
            </a:r>
            <a:r>
              <a:rPr lang="cs-CZ" sz="2400" b="1" dirty="0" smtClean="0"/>
              <a:t>vylučovány</a:t>
            </a:r>
            <a:r>
              <a:rPr lang="cs-CZ" sz="2400" dirty="0" smtClean="0"/>
              <a:t> v podobě stolice</a:t>
            </a:r>
          </a:p>
          <a:p>
            <a:r>
              <a:rPr lang="cs-CZ" sz="2400" dirty="0" smtClean="0"/>
              <a:t>Proces trávení je </a:t>
            </a:r>
            <a:r>
              <a:rPr lang="cs-CZ" sz="2400" b="1" dirty="0" smtClean="0"/>
              <a:t>velmi složitý</a:t>
            </a:r>
          </a:p>
          <a:p>
            <a:r>
              <a:rPr lang="cs-CZ" sz="2400" dirty="0" smtClean="0"/>
              <a:t>V jeho průběhu trávicí soustava zpracovává všechny složky potravy  a mnoha různými způsoby /mechanicky, chemicky apod./</a:t>
            </a:r>
          </a:p>
          <a:p>
            <a:r>
              <a:rPr lang="cs-CZ" sz="2400" dirty="0" smtClean="0"/>
              <a:t>Trávicí soustava člověka </a:t>
            </a:r>
            <a:r>
              <a:rPr lang="cs-CZ" sz="2400" b="1" dirty="0" smtClean="0"/>
              <a:t>je velmi podobná </a:t>
            </a:r>
            <a:r>
              <a:rPr lang="cs-CZ" sz="2400" dirty="0" smtClean="0"/>
              <a:t>trávicí soustavě ostatních savců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00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STAVBA TRÁVICÍ SOUSTAVY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Trávící soustava se skládá z:</a:t>
            </a:r>
          </a:p>
          <a:p>
            <a:r>
              <a:rPr lang="cs-CZ" sz="2400" dirty="0" smtClean="0"/>
              <a:t>Dutiny ústní – zde se při trávení uplatňují zuby a sliny</a:t>
            </a:r>
          </a:p>
          <a:p>
            <a:r>
              <a:rPr lang="cs-CZ" sz="2400" dirty="0" smtClean="0"/>
              <a:t>Hltanu</a:t>
            </a:r>
          </a:p>
          <a:p>
            <a:r>
              <a:rPr lang="cs-CZ" sz="2400" dirty="0" smtClean="0"/>
              <a:t>Jícnu</a:t>
            </a:r>
          </a:p>
          <a:p>
            <a:r>
              <a:rPr lang="cs-CZ" sz="2400" dirty="0" smtClean="0"/>
              <a:t>Žaludku</a:t>
            </a:r>
          </a:p>
          <a:p>
            <a:r>
              <a:rPr lang="cs-CZ" sz="2400" dirty="0" smtClean="0"/>
              <a:t>Dvanáctníku a tenkého střeva</a:t>
            </a:r>
          </a:p>
          <a:p>
            <a:r>
              <a:rPr lang="cs-CZ" sz="2400" dirty="0" smtClean="0"/>
              <a:t>Tlustého střeva</a:t>
            </a:r>
          </a:p>
          <a:p>
            <a:r>
              <a:rPr lang="cs-CZ" sz="2400" dirty="0" smtClean="0"/>
              <a:t>Esovité kličky a konečníku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30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CELÝ PRŮBĚH TRÁVÍCÍ TRUBICE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556792"/>
            <a:ext cx="4504752" cy="4464496"/>
          </a:xfrm>
        </p:spPr>
      </p:pic>
    </p:spTree>
    <p:extLst>
      <p:ext uri="{BB962C8B-B14F-4D97-AF65-F5344CB8AC3E}">
        <p14:creationId xmlns:p14="http://schemas.microsoft.com/office/powerpoint/2010/main" val="93549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DUTINA ÚSTNÍ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Trávící soustava jí začíná</a:t>
            </a:r>
          </a:p>
          <a:p>
            <a:r>
              <a:rPr lang="cs-CZ" sz="2400" dirty="0" smtClean="0"/>
              <a:t>V ústní dutině je potrava </a:t>
            </a:r>
            <a:r>
              <a:rPr lang="cs-CZ" sz="2400" b="1" dirty="0" smtClean="0"/>
              <a:t>mechanicky</a:t>
            </a:r>
            <a:r>
              <a:rPr lang="cs-CZ" sz="2400" dirty="0" smtClean="0"/>
              <a:t> zpracovávána zuby, jazykem a žvýkacími svaly</a:t>
            </a:r>
          </a:p>
          <a:p>
            <a:r>
              <a:rPr lang="cs-CZ" sz="2400" dirty="0" smtClean="0"/>
              <a:t>Svou úlohu zde hrají i sliny, které potravu zvlhčují a obsahují trávící enzymy a začínají potravu zpracovávat </a:t>
            </a:r>
            <a:r>
              <a:rPr lang="cs-CZ" sz="2400" b="1" dirty="0" smtClean="0"/>
              <a:t>chemicky</a:t>
            </a:r>
          </a:p>
          <a:p>
            <a:r>
              <a:rPr lang="cs-CZ" sz="2400" dirty="0" smtClean="0"/>
              <a:t>Sliny jsou vylučovány </a:t>
            </a:r>
            <a:r>
              <a:rPr lang="cs-CZ" sz="2400" b="1" dirty="0" smtClean="0"/>
              <a:t>slinnými žlázami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093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HLTAN A JÍCEN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251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Hltan se účastní při </a:t>
            </a:r>
            <a:r>
              <a:rPr lang="cs-CZ" sz="2400" b="1" dirty="0" smtClean="0"/>
              <a:t>polykání </a:t>
            </a:r>
            <a:r>
              <a:rPr lang="cs-CZ" sz="2400" dirty="0" smtClean="0"/>
              <a:t>sousta</a:t>
            </a:r>
          </a:p>
          <a:p>
            <a:r>
              <a:rPr lang="cs-CZ" sz="2400" dirty="0" smtClean="0"/>
              <a:t>Jícen je svalová trubice, která </a:t>
            </a:r>
            <a:r>
              <a:rPr lang="cs-CZ" sz="2400" b="1" dirty="0" smtClean="0"/>
              <a:t>spojuje</a:t>
            </a:r>
            <a:r>
              <a:rPr lang="cs-CZ" sz="2400" dirty="0" smtClean="0"/>
              <a:t> hltan s žaludkem</a:t>
            </a:r>
          </a:p>
          <a:p>
            <a:r>
              <a:rPr lang="cs-CZ" sz="2400" dirty="0" smtClean="0"/>
              <a:t>Je tvořen </a:t>
            </a:r>
            <a:r>
              <a:rPr lang="cs-CZ" sz="2400" b="1" dirty="0" smtClean="0"/>
              <a:t>hladkou</a:t>
            </a:r>
            <a:r>
              <a:rPr lang="cs-CZ" sz="2400" dirty="0" smtClean="0"/>
              <a:t> svalovinou</a:t>
            </a:r>
          </a:p>
          <a:p>
            <a:r>
              <a:rPr lang="cs-CZ" sz="2400" dirty="0" smtClean="0"/>
              <a:t>Jícen si uvědomíme ve chvíli, kdy nás pálí žáha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94" y="3816433"/>
            <a:ext cx="3122171" cy="24557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150421" y="597137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JÍCEN – pohled optikou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56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ŽALUDEK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Žaludek je </a:t>
            </a:r>
            <a:r>
              <a:rPr lang="cs-CZ" sz="2400" b="1" dirty="0" smtClean="0"/>
              <a:t>svalový vak, </a:t>
            </a:r>
            <a:r>
              <a:rPr lang="cs-CZ" sz="2400" dirty="0" smtClean="0"/>
              <a:t>který má obsah 1 – 2 litry</a:t>
            </a:r>
          </a:p>
          <a:p>
            <a:r>
              <a:rPr lang="cs-CZ" sz="2400" dirty="0" smtClean="0"/>
              <a:t>V žaludku se </a:t>
            </a:r>
            <a:r>
              <a:rPr lang="cs-CZ" sz="2400" b="1" dirty="0" smtClean="0"/>
              <a:t>shromažďuje </a:t>
            </a:r>
            <a:r>
              <a:rPr lang="cs-CZ" sz="2400" dirty="0" smtClean="0"/>
              <a:t>a zadržuje větší množství potravy</a:t>
            </a:r>
          </a:p>
          <a:p>
            <a:r>
              <a:rPr lang="cs-CZ" sz="2400" dirty="0" smtClean="0"/>
              <a:t>Tím je umožněno přijímat potravu v delších časových intervalech</a:t>
            </a:r>
          </a:p>
          <a:p>
            <a:r>
              <a:rPr lang="cs-CZ" sz="2400" dirty="0" smtClean="0"/>
              <a:t>V žaludku </a:t>
            </a:r>
            <a:r>
              <a:rPr lang="cs-CZ" sz="2400" b="1" dirty="0" smtClean="0"/>
              <a:t>je promíchávána </a:t>
            </a:r>
            <a:r>
              <a:rPr lang="cs-CZ" sz="2400" dirty="0" smtClean="0"/>
              <a:t>potrava se žaludečními šťávami</a:t>
            </a:r>
          </a:p>
          <a:p>
            <a:r>
              <a:rPr lang="cs-CZ" sz="2400" dirty="0" smtClean="0"/>
              <a:t>Tyto šťávy vylučuje sama sliznice žaludku</a:t>
            </a:r>
          </a:p>
          <a:p>
            <a:r>
              <a:rPr lang="cs-CZ" sz="2400" dirty="0" smtClean="0"/>
              <a:t>Žaludeční šťáva </a:t>
            </a:r>
            <a:r>
              <a:rPr lang="cs-CZ" sz="2400" b="1" dirty="0" smtClean="0"/>
              <a:t>obsahuje kyselinu solnou a trávicí enzymy</a:t>
            </a:r>
          </a:p>
          <a:p>
            <a:r>
              <a:rPr lang="cs-CZ" sz="2400" dirty="0" smtClean="0"/>
              <a:t>Je v ní </a:t>
            </a:r>
            <a:r>
              <a:rPr lang="cs-CZ" sz="2400" b="1" dirty="0" smtClean="0"/>
              <a:t>i hlen</a:t>
            </a:r>
            <a:r>
              <a:rPr lang="cs-CZ" sz="2400" dirty="0" smtClean="0"/>
              <a:t>, který chrání sliznici žaludku</a:t>
            </a:r>
          </a:p>
          <a:p>
            <a:r>
              <a:rPr lang="cs-CZ" sz="2400" dirty="0" smtClean="0"/>
              <a:t>Stahy žaludku při trávení pomáhají promísení přijaté potravy</a:t>
            </a:r>
          </a:p>
          <a:p>
            <a:r>
              <a:rPr lang="cs-CZ" sz="2400" dirty="0" smtClean="0"/>
              <a:t>Částečně natrávená potrava je v malých dávkách vypuzována ze žaludku do </a:t>
            </a:r>
            <a:r>
              <a:rPr lang="cs-CZ" sz="2400" b="1" dirty="0" smtClean="0"/>
              <a:t>dvanáctníku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5293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ŽALUDEK A JEHO UMÍSTĚNÍ V DUTINĚ BŘIŠNÍ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564904"/>
            <a:ext cx="5112568" cy="3477298"/>
          </a:xfrm>
        </p:spPr>
      </p:pic>
    </p:spTree>
    <p:extLst>
      <p:ext uri="{BB962C8B-B14F-4D97-AF65-F5344CB8AC3E}">
        <p14:creationId xmlns:p14="http://schemas.microsoft.com/office/powerpoint/2010/main" val="32394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TENKÉ STŘEVO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 4-5 metrů dlouhé  a 30 – 35 mm široké</a:t>
            </a:r>
          </a:p>
          <a:p>
            <a:r>
              <a:rPr lang="cs-CZ" sz="2400" dirty="0" smtClean="0"/>
              <a:t>Jeho sliznice má mnoho drobných výběžků – </a:t>
            </a:r>
            <a:r>
              <a:rPr lang="cs-CZ" sz="2400" b="1" dirty="0" smtClean="0"/>
              <a:t>klků</a:t>
            </a:r>
          </a:p>
          <a:p>
            <a:r>
              <a:rPr lang="cs-CZ" sz="2400" dirty="0" smtClean="0"/>
              <a:t>Do dvanáctníku přitékají trávicí šťávy z </a:t>
            </a:r>
            <a:r>
              <a:rPr lang="cs-CZ" sz="2400" b="1" dirty="0" smtClean="0"/>
              <a:t>jater a slinivky břišní</a:t>
            </a:r>
          </a:p>
          <a:p>
            <a:r>
              <a:rPr lang="cs-CZ" sz="2400" dirty="0" smtClean="0"/>
              <a:t>V tenkém střevě pokračuje trávení a hlavně vstřebávání </a:t>
            </a:r>
            <a:r>
              <a:rPr lang="cs-CZ" sz="2400" b="1" dirty="0" smtClean="0"/>
              <a:t>důležitých živin do krve</a:t>
            </a:r>
          </a:p>
          <a:p>
            <a:r>
              <a:rPr lang="cs-CZ" sz="2400" dirty="0" smtClean="0"/>
              <a:t>Obsah tenkého střeva je </a:t>
            </a:r>
            <a:r>
              <a:rPr lang="cs-CZ" sz="2400" b="1" dirty="0" smtClean="0"/>
              <a:t>řídký</a:t>
            </a:r>
          </a:p>
          <a:p>
            <a:r>
              <a:rPr lang="cs-CZ" sz="2400" dirty="0" smtClean="0"/>
              <a:t>Z tenkého střeva přechází potrava přes zvláštní chlopeň do tlustého střeva, </a:t>
            </a:r>
            <a:r>
              <a:rPr lang="cs-CZ" sz="2400" b="1" dirty="0" smtClean="0"/>
              <a:t>kde je proces trávení zakončen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5394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ký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177</TotalTime>
  <Words>509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Technický</vt:lpstr>
      <vt:lpstr>Prezentace aplikace PowerPoint</vt:lpstr>
      <vt:lpstr>K ČEMU NÁM TRÁVICÍ SOUSTAVA SLOUŽÍ</vt:lpstr>
      <vt:lpstr>STAVBA TRÁVICÍ SOUSTAVY</vt:lpstr>
      <vt:lpstr>ZDE VIDÍŠ CELÝ PRŮBĚH TRÁVÍCÍ TRUBICE</vt:lpstr>
      <vt:lpstr>DUTINA ÚSTNÍ</vt:lpstr>
      <vt:lpstr>HLTAN A JÍCEN</vt:lpstr>
      <vt:lpstr>ŽALUDEK</vt:lpstr>
      <vt:lpstr>ZDE VIDÍŠ ŽALUDEK A JEHO UMÍSTĚNÍ V DUTINĚ BŘIŠNÍ</vt:lpstr>
      <vt:lpstr>TENKÉ STŘEVO</vt:lpstr>
      <vt:lpstr>ZDE VIDÍŠ JAK TENKÉ STŘEVO VYPADÁ A JE ULOŽENO V DUTINĚ BŘIŠNÍ</vt:lpstr>
      <vt:lpstr>TLUSTÉ STŘEVO</vt:lpstr>
      <vt:lpstr>ZDE VIDÍŠ JAK TENKÉ STŘEVO VYPADÁ A JE ULOŽENO V DUTINĚ BŘIŠNÍ</vt:lpstr>
      <vt:lpstr>JÁTRA</vt:lpstr>
      <vt:lpstr>ZDE VIDÍŠ UMÍSTĚNÍ JATER V DUTINĚ BŘIŠNÍ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15</cp:revision>
  <dcterms:created xsi:type="dcterms:W3CDTF">2011-08-13T09:13:49Z</dcterms:created>
  <dcterms:modified xsi:type="dcterms:W3CDTF">2020-05-16T11:48:06Z</dcterms:modified>
</cp:coreProperties>
</file>