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74" r:id="rId2"/>
    <p:sldId id="277" r:id="rId3"/>
    <p:sldId id="278" r:id="rId4"/>
    <p:sldId id="257" r:id="rId5"/>
    <p:sldId id="280" r:id="rId6"/>
    <p:sldId id="279" r:id="rId7"/>
    <p:sldId id="289" r:id="rId8"/>
    <p:sldId id="281" r:id="rId9"/>
    <p:sldId id="282" r:id="rId10"/>
    <p:sldId id="283" r:id="rId11"/>
    <p:sldId id="286" r:id="rId12"/>
    <p:sldId id="284" r:id="rId13"/>
    <p:sldId id="291" r:id="rId14"/>
    <p:sldId id="292" r:id="rId15"/>
    <p:sldId id="297" r:id="rId16"/>
    <p:sldId id="303" r:id="rId17"/>
    <p:sldId id="293" r:id="rId18"/>
    <p:sldId id="298" r:id="rId19"/>
    <p:sldId id="304" r:id="rId20"/>
    <p:sldId id="294" r:id="rId21"/>
    <p:sldId id="299" r:id="rId22"/>
    <p:sldId id="305" r:id="rId23"/>
    <p:sldId id="295" r:id="rId24"/>
    <p:sldId id="302" r:id="rId25"/>
    <p:sldId id="306" r:id="rId26"/>
    <p:sldId id="296" r:id="rId27"/>
    <p:sldId id="301" r:id="rId28"/>
    <p:sldId id="307" r:id="rId29"/>
    <p:sldId id="308" r:id="rId30"/>
    <p:sldId id="290" r:id="rId31"/>
    <p:sldId id="27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9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>
        <p:scale>
          <a:sx n="46" d="100"/>
          <a:sy n="46" d="100"/>
        </p:scale>
        <p:origin x="-116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30. 4. 2020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-online.cz/?s10&amp;q10=al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business.center.cz/business/pravo/zakony/trestni-zakonik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cit.vfu.cz/legpo/CD/temata/trestneciny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3600400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1938" y="260350"/>
            <a:ext cx="6081712" cy="148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7" name="Zástupný symbol pro obsah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1792872"/>
              </p:ext>
            </p:extLst>
          </p:nvPr>
        </p:nvGraphicFramePr>
        <p:xfrm>
          <a:off x="468313" y="1844675"/>
          <a:ext cx="8229600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Číslo projektu MŠMT: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>
                          <a:solidFill>
                            <a:srgbClr val="0070C0"/>
                          </a:solidFill>
                        </a:rPr>
                        <a:t>CZ.1.07/1.5.00/34.0865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Číslo materiálu: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>
                          <a:solidFill>
                            <a:srgbClr val="0070C0"/>
                          </a:solidFill>
                        </a:rPr>
                        <a:t>VY_32_INOVACE_14_03_trestný </a:t>
                      </a:r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čin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Název školy: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ZŠ,</a:t>
                      </a:r>
                      <a:r>
                        <a:rPr lang="cs-CZ" sz="1400" baseline="0" dirty="0">
                          <a:solidFill>
                            <a:srgbClr val="0070C0"/>
                          </a:solidFill>
                        </a:rPr>
                        <a:t> PŠ a MŠ Česká Lípa, Moskevská 679, příspěvková organizace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Ročník: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II. ročník</a:t>
                      </a:r>
                      <a:r>
                        <a:rPr lang="cs-CZ" sz="1400" baseline="0" dirty="0">
                          <a:solidFill>
                            <a:srgbClr val="0070C0"/>
                          </a:solidFill>
                        </a:rPr>
                        <a:t> praktické školy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Vzdělávací oblast: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Člověk a společnost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Předmět: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Základy společenských věd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Tematický</a:t>
                      </a:r>
                      <a:r>
                        <a:rPr lang="cs-CZ" b="1" baseline="0" dirty="0">
                          <a:solidFill>
                            <a:srgbClr val="0070C0"/>
                          </a:solidFill>
                        </a:rPr>
                        <a:t> okruh: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Člověk </a:t>
                      </a:r>
                      <a:r>
                        <a:rPr lang="cs-CZ" sz="1400">
                          <a:solidFill>
                            <a:srgbClr val="0070C0"/>
                          </a:solidFill>
                        </a:rPr>
                        <a:t>a právo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Téma: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Trestný čin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Název autora: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Mgr. Miroslav Janata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Vytvořeno dne: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Prosinec 2012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baseline="0" dirty="0">
                          <a:solidFill>
                            <a:srgbClr val="0070C0"/>
                          </a:solidFill>
                        </a:rPr>
                        <a:t>Anotace 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dirty="0">
                          <a:solidFill>
                            <a:srgbClr val="0070C0"/>
                          </a:solidFill>
                        </a:rPr>
                        <a:t>DUM je</a:t>
                      </a:r>
                      <a:r>
                        <a:rPr lang="cs-CZ" sz="1000" baseline="0" dirty="0">
                          <a:solidFill>
                            <a:srgbClr val="0070C0"/>
                          </a:solidFill>
                        </a:rPr>
                        <a:t> určen žákům praktické školy, slouží  k seznámení  s problematikou trestného činu. </a:t>
                      </a:r>
                      <a:r>
                        <a:rPr lang="cs-CZ" sz="1000" dirty="0">
                          <a:solidFill>
                            <a:srgbClr val="0070C0"/>
                          </a:solidFill>
                        </a:rPr>
                        <a:t>Pomůcky: interaktivní tabule, </a:t>
                      </a:r>
                      <a:r>
                        <a:rPr lang="cs-CZ" sz="1000" dirty="0" err="1">
                          <a:solidFill>
                            <a:srgbClr val="0070C0"/>
                          </a:solidFill>
                        </a:rPr>
                        <a:t>dataprojektor</a:t>
                      </a:r>
                      <a:r>
                        <a:rPr lang="cs-CZ" sz="1000" dirty="0">
                          <a:solidFill>
                            <a:srgbClr val="0070C0"/>
                          </a:solidFill>
                        </a:rPr>
                        <a:t>, učebnice.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Klíčová slova: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solidFill>
                            <a:srgbClr val="0070C0"/>
                          </a:solidFill>
                        </a:rPr>
                        <a:t>Trestný čin, přečin,</a:t>
                      </a:r>
                      <a:r>
                        <a:rPr lang="cs-CZ" sz="1400" baseline="0" dirty="0">
                          <a:solidFill>
                            <a:srgbClr val="0070C0"/>
                          </a:solidFill>
                        </a:rPr>
                        <a:t> zločin, výjimečný trest</a:t>
                      </a:r>
                      <a:endParaRPr lang="cs-CZ" sz="1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 advTm="5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699792" y="548680"/>
            <a:ext cx="4355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TRESTNÝ ČIN</a:t>
            </a:r>
          </a:p>
        </p:txBody>
      </p:sp>
      <p:sp>
        <p:nvSpPr>
          <p:cNvPr id="5" name="Obdélník 4"/>
          <p:cNvSpPr/>
          <p:nvPr/>
        </p:nvSpPr>
        <p:spPr>
          <a:xfrm>
            <a:off x="611560" y="1556792"/>
            <a:ext cx="25250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PŘEČIN</a:t>
            </a:r>
            <a:endParaRPr lang="cs-CZ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595345" y="1700808"/>
            <a:ext cx="308186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ZLOČIN</a:t>
            </a:r>
            <a:endParaRPr lang="cs-CZ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145184" y="2996952"/>
            <a:ext cx="4090030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ZVLÁŠŤ </a:t>
            </a:r>
          </a:p>
          <a:p>
            <a:pPr algn="ctr"/>
            <a:r>
              <a:rPr lang="cs-CZ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ZÁVAŽNÝ </a:t>
            </a:r>
          </a:p>
          <a:p>
            <a:pPr algn="ctr"/>
            <a:r>
              <a:rPr lang="cs-CZ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ZLOČIN</a:t>
            </a:r>
            <a:endParaRPr lang="cs-CZ" sz="6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843808" y="5949280"/>
            <a:ext cx="370197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FF00"/>
                </a:solidFill>
                <a:hlinkClick r:id="rId2"/>
              </a:rPr>
              <a:t>http://zakony-online.cz/?s10&amp;q10=all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124744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cap="all" dirty="0">
                <a:solidFill>
                  <a:srgbClr val="FFFF00"/>
                </a:solidFill>
              </a:rPr>
              <a:t>Vražda    </a:t>
            </a:r>
            <a:r>
              <a:rPr lang="cs-CZ" sz="4000" cap="all" dirty="0">
                <a:solidFill>
                  <a:srgbClr val="FFC000"/>
                </a:solidFill>
              </a:rPr>
              <a:t>Loupež    </a:t>
            </a:r>
            <a:r>
              <a:rPr lang="cs-CZ" sz="4000" cap="all" dirty="0">
                <a:solidFill>
                  <a:srgbClr val="FFFF00"/>
                </a:solidFill>
              </a:rPr>
              <a:t>krádež</a:t>
            </a:r>
          </a:p>
          <a:p>
            <a:pPr algn="ctr"/>
            <a:r>
              <a:rPr lang="cs-CZ" sz="4000" cap="all" dirty="0">
                <a:solidFill>
                  <a:srgbClr val="FFC000"/>
                </a:solidFill>
              </a:rPr>
              <a:t>šíření toxikomanie    </a:t>
            </a:r>
            <a:r>
              <a:rPr lang="cs-CZ" sz="4000" cap="all" dirty="0">
                <a:solidFill>
                  <a:srgbClr val="FFFF00"/>
                </a:solidFill>
              </a:rPr>
              <a:t>Výtržnictví</a:t>
            </a:r>
          </a:p>
          <a:p>
            <a:pPr algn="ctr"/>
            <a:r>
              <a:rPr lang="cs-CZ" sz="4000" cap="all" dirty="0">
                <a:solidFill>
                  <a:srgbClr val="FFC000"/>
                </a:solidFill>
              </a:rPr>
              <a:t>podávání alkoholu </a:t>
            </a:r>
            <a:r>
              <a:rPr lang="cs-CZ" sz="4000" cap="all" dirty="0" err="1">
                <a:solidFill>
                  <a:srgbClr val="FFC000"/>
                </a:solidFill>
              </a:rPr>
              <a:t>mladistvÝm</a:t>
            </a:r>
            <a:endParaRPr lang="cs-CZ" sz="4000" cap="all" dirty="0">
              <a:solidFill>
                <a:srgbClr val="FFC000"/>
              </a:solidFill>
            </a:endParaRPr>
          </a:p>
          <a:p>
            <a:pPr algn="ctr"/>
            <a:r>
              <a:rPr lang="cs-CZ" sz="4000" cap="all" dirty="0">
                <a:solidFill>
                  <a:srgbClr val="FFFF00"/>
                </a:solidFill>
              </a:rPr>
              <a:t>ublížení na zdraví     </a:t>
            </a:r>
            <a:r>
              <a:rPr lang="cs-CZ" sz="4000" cap="all" dirty="0">
                <a:solidFill>
                  <a:srgbClr val="FFC000"/>
                </a:solidFill>
              </a:rPr>
              <a:t>pohlavní zneužití      </a:t>
            </a:r>
            <a:r>
              <a:rPr lang="cs-CZ" sz="4000" cap="all" dirty="0">
                <a:solidFill>
                  <a:srgbClr val="FFFF00"/>
                </a:solidFill>
              </a:rPr>
              <a:t>znásilnění</a:t>
            </a:r>
          </a:p>
          <a:p>
            <a:pPr algn="ctr"/>
            <a:r>
              <a:rPr lang="cs-CZ" sz="4000" cap="all" dirty="0">
                <a:solidFill>
                  <a:srgbClr val="FFC000"/>
                </a:solidFill>
              </a:rPr>
              <a:t>padělání peněz     </a:t>
            </a:r>
            <a:r>
              <a:rPr lang="cs-CZ" sz="4000" cap="all" dirty="0">
                <a:solidFill>
                  <a:srgbClr val="FFFF00"/>
                </a:solidFill>
              </a:rPr>
              <a:t>vydírání </a:t>
            </a:r>
            <a:r>
              <a:rPr lang="cs-CZ" sz="4000" cap="all" dirty="0">
                <a:solidFill>
                  <a:srgbClr val="FFC000"/>
                </a:solidFill>
              </a:rPr>
              <a:t>opilství     </a:t>
            </a:r>
            <a:r>
              <a:rPr lang="cs-CZ" sz="4000" cap="all" dirty="0">
                <a:solidFill>
                  <a:srgbClr val="FFFF00"/>
                </a:solidFill>
              </a:rPr>
              <a:t>neplacení výživného</a:t>
            </a:r>
            <a:br>
              <a:rPr lang="cs-CZ" sz="4000" cap="all" dirty="0">
                <a:solidFill>
                  <a:srgbClr val="FFFF00"/>
                </a:solidFill>
              </a:rPr>
            </a:br>
            <a:r>
              <a:rPr lang="cs-CZ" sz="4000" cap="all" dirty="0">
                <a:solidFill>
                  <a:srgbClr val="FFC000"/>
                </a:solidFill>
              </a:rPr>
              <a:t>neúmyslné zabití      </a:t>
            </a:r>
            <a:r>
              <a:rPr lang="cs-CZ" sz="4000" cap="all" dirty="0">
                <a:solidFill>
                  <a:srgbClr val="FFFF00"/>
                </a:solidFill>
              </a:rPr>
              <a:t>Pomluva</a:t>
            </a:r>
          </a:p>
          <a:p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dirty="0">
                <a:solidFill>
                  <a:srgbClr val="FFFF00"/>
                </a:solidFill>
              </a:rPr>
              <a:t/>
            </a:r>
            <a:br>
              <a:rPr lang="cs-CZ" dirty="0">
                <a:solidFill>
                  <a:srgbClr val="FFFF00"/>
                </a:solidFill>
              </a:rPr>
            </a:b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27584" y="6165304"/>
            <a:ext cx="7704856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rgbClr val="FFFF00"/>
                </a:solidFill>
                <a:hlinkClick r:id="rId2"/>
              </a:rPr>
              <a:t>http://business.center.</a:t>
            </a:r>
            <a:r>
              <a:rPr lang="cs-CZ" dirty="0" err="1">
                <a:solidFill>
                  <a:srgbClr val="FFFF00"/>
                </a:solidFill>
                <a:hlinkClick r:id="rId2"/>
              </a:rPr>
              <a:t>cz</a:t>
            </a:r>
            <a:r>
              <a:rPr lang="cs-CZ" dirty="0">
                <a:solidFill>
                  <a:srgbClr val="FFFF00"/>
                </a:solidFill>
                <a:hlinkClick r:id="rId2"/>
              </a:rPr>
              <a:t>/business/</a:t>
            </a:r>
            <a:r>
              <a:rPr lang="cs-CZ" dirty="0" err="1">
                <a:solidFill>
                  <a:srgbClr val="FFFF00"/>
                </a:solidFill>
                <a:hlinkClick r:id="rId2"/>
              </a:rPr>
              <a:t>pravo</a:t>
            </a:r>
            <a:r>
              <a:rPr lang="cs-CZ" dirty="0">
                <a:solidFill>
                  <a:srgbClr val="FFFF00"/>
                </a:solidFill>
                <a:hlinkClick r:id="rId2"/>
              </a:rPr>
              <a:t>/</a:t>
            </a:r>
            <a:r>
              <a:rPr lang="cs-CZ" dirty="0" err="1">
                <a:solidFill>
                  <a:srgbClr val="FFFF00"/>
                </a:solidFill>
                <a:hlinkClick r:id="rId2"/>
              </a:rPr>
              <a:t>zakony</a:t>
            </a:r>
            <a:r>
              <a:rPr lang="cs-CZ" dirty="0">
                <a:solidFill>
                  <a:srgbClr val="FFFF00"/>
                </a:solidFill>
                <a:hlinkClick r:id="rId2"/>
              </a:rPr>
              <a:t>/</a:t>
            </a:r>
            <a:r>
              <a:rPr lang="cs-CZ" dirty="0" err="1">
                <a:solidFill>
                  <a:srgbClr val="FFFF00"/>
                </a:solidFill>
                <a:hlinkClick r:id="rId2"/>
              </a:rPr>
              <a:t>trestni</a:t>
            </a:r>
            <a:r>
              <a:rPr lang="cs-CZ" dirty="0">
                <a:solidFill>
                  <a:srgbClr val="FFFF00"/>
                </a:solidFill>
                <a:hlinkClick r:id="rId2"/>
              </a:rPr>
              <a:t>-</a:t>
            </a:r>
            <a:r>
              <a:rPr lang="cs-CZ" dirty="0" err="1">
                <a:solidFill>
                  <a:srgbClr val="FFFF00"/>
                </a:solidFill>
                <a:hlinkClick r:id="rId2"/>
              </a:rPr>
              <a:t>zakonik</a:t>
            </a:r>
            <a:r>
              <a:rPr lang="cs-CZ" dirty="0"/>
              <a:t>/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188640"/>
            <a:ext cx="79928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Příklady trestných činů</a:t>
            </a:r>
            <a:endParaRPr lang="cs-CZ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DRUHY TRESTŮ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340768"/>
            <a:ext cx="8075240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a) odnětí svobody,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b) domácí vězení,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c) obecně prospěšné práce,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d) propadnutí majetku,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e) peněžitý trest,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f) propadnutí věci nebo jiné majetkové hodnoty,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g) zákaz činnosti,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h) zákaz pobytu,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i) zákaz vstupu na sportovní, kulturní a jiné společenské akce,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j) ztrátu čestných titulů nebo vyznamenání,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k) ztrátu vojenské hodnosti,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l) vyhoštění.</a:t>
            </a:r>
          </a:p>
          <a:p>
            <a:pPr>
              <a:buNone/>
            </a:pPr>
            <a:r>
              <a:rPr lang="cs-CZ" b="1" dirty="0">
                <a:solidFill>
                  <a:srgbClr val="FFFF00"/>
                </a:solidFill>
              </a:rPr>
              <a:t>Výjimečný trest - </a:t>
            </a:r>
            <a:r>
              <a:rPr lang="cs-CZ" b="1" dirty="0" err="1">
                <a:solidFill>
                  <a:srgbClr val="FFFF00"/>
                </a:solidFill>
              </a:rPr>
              <a:t>trest</a:t>
            </a:r>
            <a:r>
              <a:rPr lang="cs-CZ" b="1" dirty="0">
                <a:solidFill>
                  <a:srgbClr val="FFFF00"/>
                </a:solidFill>
              </a:rPr>
              <a:t> odnětí svobody nad dvacet až do třiceti let</a:t>
            </a:r>
          </a:p>
          <a:p>
            <a:pPr>
              <a:buNone/>
            </a:pPr>
            <a:r>
              <a:rPr lang="cs-CZ" b="1" dirty="0">
                <a:solidFill>
                  <a:srgbClr val="FFFF00"/>
                </a:solidFill>
              </a:rPr>
              <a:t>                                   - doživotí</a:t>
            </a:r>
            <a:endParaRPr lang="cs-CZ" dirty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331640" y="6021288"/>
            <a:ext cx="6048672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cs-CZ" dirty="0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http://cit.</a:t>
            </a:r>
            <a:r>
              <a:rPr lang="cs-CZ" dirty="0" err="1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vfu.cz</a:t>
            </a:r>
            <a:r>
              <a:rPr lang="cs-CZ" dirty="0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/</a:t>
            </a:r>
            <a:r>
              <a:rPr lang="cs-CZ" dirty="0" err="1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legpo</a:t>
            </a:r>
            <a:r>
              <a:rPr lang="cs-CZ" dirty="0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/CD/</a:t>
            </a:r>
            <a:r>
              <a:rPr lang="cs-CZ" dirty="0" err="1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temata</a:t>
            </a:r>
            <a:r>
              <a:rPr lang="cs-CZ" dirty="0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/</a:t>
            </a:r>
            <a:r>
              <a:rPr lang="cs-CZ" dirty="0" err="1">
                <a:solidFill>
                  <a:schemeClr val="bg1">
                    <a:lumMod val="85000"/>
                    <a:lumOff val="15000"/>
                  </a:schemeClr>
                </a:solidFill>
                <a:hlinkClick r:id="rId2"/>
              </a:rPr>
              <a:t>trestneciny.htm</a:t>
            </a:r>
            <a:endParaRPr lang="cs-CZ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59832" y="764704"/>
            <a:ext cx="31382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opakování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1475656" y="1988840"/>
            <a:ext cx="63305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Klikni na symbol</a:t>
            </a:r>
          </a:p>
          <a:p>
            <a:pPr algn="ctr"/>
            <a:r>
              <a:rPr lang="cs-CZ" sz="5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u správné odpovědi</a:t>
            </a:r>
            <a:endParaRPr lang="cs-CZ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Veselý obličej 3"/>
          <p:cNvSpPr/>
          <p:nvPr/>
        </p:nvSpPr>
        <p:spPr>
          <a:xfrm>
            <a:off x="4211960" y="4941168"/>
            <a:ext cx="914400" cy="914400"/>
          </a:xfrm>
          <a:prstGeom prst="smileyFac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515719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Klik 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2411760" y="5373216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63688" y="1412776"/>
            <a:ext cx="604158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MŮŽEŠ ZA VRAŽDU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DOSTAT V ČR 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TREST SMRTI??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67019" y="4653136"/>
            <a:ext cx="1709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ANO</a:t>
            </a:r>
          </a:p>
        </p:txBody>
      </p:sp>
      <p:sp>
        <p:nvSpPr>
          <p:cNvPr id="4" name="Obdélník 3"/>
          <p:cNvSpPr/>
          <p:nvPr/>
        </p:nvSpPr>
        <p:spPr>
          <a:xfrm>
            <a:off x="5652120" y="4653136"/>
            <a:ext cx="1119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NE</a:t>
            </a:r>
          </a:p>
        </p:txBody>
      </p:sp>
      <p:sp>
        <p:nvSpPr>
          <p:cNvPr id="5" name="Obousměrná vodorovná šipka 4">
            <a:hlinkClick r:id="rId2" action="ppaction://hlinksldjump"/>
          </p:cNvPr>
          <p:cNvSpPr/>
          <p:nvPr/>
        </p:nvSpPr>
        <p:spPr>
          <a:xfrm>
            <a:off x="1907704" y="5661248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>
            <a:hlinkClick r:id="rId3" action="ppaction://hlinksldjump"/>
          </p:cNvPr>
          <p:cNvSpPr/>
          <p:nvPr/>
        </p:nvSpPr>
        <p:spPr>
          <a:xfrm>
            <a:off x="5580112" y="5733256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79531" y="1052736"/>
            <a:ext cx="151355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</a:t>
            </a:r>
            <a:endParaRPr lang="cs-CZ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30278" y="2967335"/>
            <a:ext cx="628345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TREST  SMRTI</a:t>
            </a:r>
          </a:p>
          <a:p>
            <a:pPr algn="ctr"/>
            <a:r>
              <a:rPr lang="cs-CZ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BYL U NÁS ZRUŠEN</a:t>
            </a:r>
          </a:p>
        </p:txBody>
      </p:sp>
      <p:sp>
        <p:nvSpPr>
          <p:cNvPr id="4" name="Šipka nahoru 3">
            <a:hlinkClick r:id="rId2" action="ppaction://hlinksldjump"/>
          </p:cNvPr>
          <p:cNvSpPr/>
          <p:nvPr/>
        </p:nvSpPr>
        <p:spPr>
          <a:xfrm rot="5400000">
            <a:off x="4545708" y="4103364"/>
            <a:ext cx="484632" cy="3456384"/>
          </a:xfrm>
          <a:prstGeom prst="upArrow">
            <a:avLst/>
          </a:prstGeom>
          <a:solidFill>
            <a:srgbClr val="C0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hnutá šipka nahoru 1">
            <a:hlinkClick r:id="rId2" action="ppaction://hlinksldjump"/>
          </p:cNvPr>
          <p:cNvSpPr/>
          <p:nvPr/>
        </p:nvSpPr>
        <p:spPr>
          <a:xfrm>
            <a:off x="3275856" y="1916832"/>
            <a:ext cx="3384376" cy="288032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38754" y="1412776"/>
            <a:ext cx="629146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KTERÝ TRESTNÝ ČIN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 ZÁVAŽNĚJŠÍ ?</a:t>
            </a:r>
          </a:p>
        </p:txBody>
      </p:sp>
      <p:sp>
        <p:nvSpPr>
          <p:cNvPr id="3" name="Obdélník 2"/>
          <p:cNvSpPr/>
          <p:nvPr/>
        </p:nvSpPr>
        <p:spPr>
          <a:xfrm>
            <a:off x="5436096" y="3933056"/>
            <a:ext cx="2640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PŘEČIN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15616" y="3861048"/>
            <a:ext cx="26679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ZLOČIN</a:t>
            </a:r>
          </a:p>
        </p:txBody>
      </p:sp>
      <p:sp>
        <p:nvSpPr>
          <p:cNvPr id="5" name="Obousměrná vodorovná šipka 4">
            <a:hlinkClick r:id="rId2" action="ppaction://hlinksldjump"/>
          </p:cNvPr>
          <p:cNvSpPr/>
          <p:nvPr/>
        </p:nvSpPr>
        <p:spPr>
          <a:xfrm>
            <a:off x="1763688" y="5229200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>
            <a:hlinkClick r:id="rId3" action="ppaction://hlinksldjump"/>
          </p:cNvPr>
          <p:cNvSpPr/>
          <p:nvPr/>
        </p:nvSpPr>
        <p:spPr>
          <a:xfrm>
            <a:off x="5868144" y="5445224"/>
            <a:ext cx="1296144" cy="493016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627784" y="1844824"/>
            <a:ext cx="420275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ZÁVAŽNĚJŠÍ </a:t>
            </a:r>
          </a:p>
          <a:p>
            <a:pPr algn="ctr"/>
            <a:r>
              <a:rPr lang="cs-CZ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 </a:t>
            </a:r>
          </a:p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ZLOČIN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Šipka nahoru 3">
            <a:hlinkClick r:id="rId2" action="ppaction://hlinksldjump"/>
          </p:cNvPr>
          <p:cNvSpPr/>
          <p:nvPr/>
        </p:nvSpPr>
        <p:spPr>
          <a:xfrm rot="5400000">
            <a:off x="4545708" y="4103364"/>
            <a:ext cx="484632" cy="3456384"/>
          </a:xfrm>
          <a:prstGeom prst="upArrow">
            <a:avLst/>
          </a:prstGeom>
          <a:solidFill>
            <a:srgbClr val="C0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hnutá šipka nahoru 1">
            <a:hlinkClick r:id="rId2" action="ppaction://hlinksldjump"/>
          </p:cNvPr>
          <p:cNvSpPr/>
          <p:nvPr/>
        </p:nvSpPr>
        <p:spPr>
          <a:xfrm>
            <a:off x="3275856" y="1916832"/>
            <a:ext cx="3384376" cy="288032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8000" b="1" dirty="0">
                <a:solidFill>
                  <a:srgbClr val="FF0000"/>
                </a:solidFill>
              </a:rPr>
              <a:t>Trestný čin</a:t>
            </a:r>
          </a:p>
        </p:txBody>
      </p:sp>
      <p:pic>
        <p:nvPicPr>
          <p:cNvPr id="4" name="Zástupný symbol pro obsah 3" descr="vězn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8313" y="1844675"/>
            <a:ext cx="6096000" cy="45720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332656"/>
            <a:ext cx="7848872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KŘIŽOVATKU PROJEDU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 ČERVENOU. SRAZÍM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USMRTÍM CHODCE, KTERÝ ŠEL NA</a:t>
            </a:r>
          </a:p>
          <a:p>
            <a:pPr algn="ctr"/>
            <a:r>
              <a:rPr lang="cs-CZ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ZELENOU.  SPÁCHAL JSEM TRESTNÝ ČIN?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907704" y="5517232"/>
            <a:ext cx="1709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ANO</a:t>
            </a:r>
          </a:p>
        </p:txBody>
      </p:sp>
      <p:sp>
        <p:nvSpPr>
          <p:cNvPr id="4" name="Obdélník 3"/>
          <p:cNvSpPr/>
          <p:nvPr/>
        </p:nvSpPr>
        <p:spPr>
          <a:xfrm>
            <a:off x="5850403" y="5589240"/>
            <a:ext cx="1119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NE</a:t>
            </a:r>
          </a:p>
        </p:txBody>
      </p:sp>
      <p:sp>
        <p:nvSpPr>
          <p:cNvPr id="5" name="Obousměrná vodorovná šipka 4">
            <a:hlinkClick r:id="" action="ppaction://hlinkshowjump?jump=nextslide"/>
          </p:cNvPr>
          <p:cNvSpPr/>
          <p:nvPr/>
        </p:nvSpPr>
        <p:spPr>
          <a:xfrm>
            <a:off x="1979712" y="6165304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>
            <a:hlinkClick r:id="rId2" action="ppaction://hlinksldjump"/>
          </p:cNvPr>
          <p:cNvSpPr/>
          <p:nvPr/>
        </p:nvSpPr>
        <p:spPr>
          <a:xfrm>
            <a:off x="5724128" y="6237312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56339" y="1052736"/>
            <a:ext cx="23599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ANO</a:t>
            </a:r>
            <a:endParaRPr lang="cs-CZ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60262" y="2967335"/>
            <a:ext cx="50234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SPÁCHAL  JSEM</a:t>
            </a:r>
          </a:p>
          <a:p>
            <a:pPr algn="ctr"/>
            <a:r>
              <a:rPr lang="cs-CZ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TRESTNÝ  ČIN</a:t>
            </a:r>
          </a:p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 NEDBALOSTI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Šipka nahoru 3">
            <a:hlinkClick r:id="rId2" action="ppaction://hlinksldjump"/>
          </p:cNvPr>
          <p:cNvSpPr/>
          <p:nvPr/>
        </p:nvSpPr>
        <p:spPr>
          <a:xfrm rot="5400000">
            <a:off x="4545708" y="4103364"/>
            <a:ext cx="484632" cy="3456384"/>
          </a:xfrm>
          <a:prstGeom prst="upArrow">
            <a:avLst/>
          </a:prstGeom>
          <a:solidFill>
            <a:srgbClr val="C0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hnutá šipka nahoru 1">
            <a:hlinkClick r:id="rId2" action="ppaction://hlinksldjump"/>
          </p:cNvPr>
          <p:cNvSpPr/>
          <p:nvPr/>
        </p:nvSpPr>
        <p:spPr>
          <a:xfrm>
            <a:off x="3275856" y="1916832"/>
            <a:ext cx="3384376" cy="288032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332656"/>
            <a:ext cx="7848872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KAMARÁDOVI   Z   LEGRACE   PODRAZÍM ŽIDLI.   ON   SPADNE   A  ZLOMÍ </a:t>
            </a:r>
          </a:p>
          <a:p>
            <a:pPr algn="ctr"/>
            <a:r>
              <a:rPr lang="cs-CZ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SI  RUKU.</a:t>
            </a:r>
          </a:p>
          <a:p>
            <a:pPr algn="ctr"/>
            <a:r>
              <a:rPr lang="cs-CZ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SPÁCHAL   JSEM   TRESTNÝ   ČIN???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91680" y="4797152"/>
            <a:ext cx="1709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ANO</a:t>
            </a:r>
          </a:p>
        </p:txBody>
      </p:sp>
      <p:sp>
        <p:nvSpPr>
          <p:cNvPr id="4" name="Obdélník 3"/>
          <p:cNvSpPr/>
          <p:nvPr/>
        </p:nvSpPr>
        <p:spPr>
          <a:xfrm>
            <a:off x="5940152" y="4725144"/>
            <a:ext cx="1119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NE</a:t>
            </a:r>
          </a:p>
        </p:txBody>
      </p:sp>
      <p:sp>
        <p:nvSpPr>
          <p:cNvPr id="5" name="Obousměrná vodorovná šipka 4">
            <a:hlinkClick r:id="rId2" action="ppaction://hlinksldjump"/>
          </p:cNvPr>
          <p:cNvSpPr/>
          <p:nvPr/>
        </p:nvSpPr>
        <p:spPr>
          <a:xfrm>
            <a:off x="1907704" y="5661248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>
            <a:hlinkClick r:id="rId3" action="ppaction://hlinksldjump"/>
          </p:cNvPr>
          <p:cNvSpPr/>
          <p:nvPr/>
        </p:nvSpPr>
        <p:spPr>
          <a:xfrm>
            <a:off x="5796136" y="5805264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56339" y="1052736"/>
            <a:ext cx="235994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ANO</a:t>
            </a:r>
            <a:endParaRPr lang="cs-CZ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60262" y="2967335"/>
            <a:ext cx="50234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SPÁCHAL  JSEM</a:t>
            </a:r>
          </a:p>
          <a:p>
            <a:pPr algn="ctr"/>
            <a:r>
              <a:rPr lang="cs-CZ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TRESTNÝ  ČIN</a:t>
            </a:r>
          </a:p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 NEDBALOSTI</a:t>
            </a:r>
            <a:endParaRPr lang="cs-CZ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Šipka nahoru 3">
            <a:hlinkClick r:id="rId2" action="ppaction://hlinksldjump"/>
          </p:cNvPr>
          <p:cNvSpPr/>
          <p:nvPr/>
        </p:nvSpPr>
        <p:spPr>
          <a:xfrm rot="5400000">
            <a:off x="4545708" y="4103364"/>
            <a:ext cx="484632" cy="3456384"/>
          </a:xfrm>
          <a:prstGeom prst="upArrow">
            <a:avLst/>
          </a:prstGeom>
          <a:solidFill>
            <a:srgbClr val="C0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hnutá šipka nahoru 1"/>
          <p:cNvSpPr/>
          <p:nvPr/>
        </p:nvSpPr>
        <p:spPr>
          <a:xfrm>
            <a:off x="3275856" y="1916832"/>
            <a:ext cx="3384376" cy="288032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332656"/>
            <a:ext cx="784887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ŘEMESNÍCI  MI  DOMA  ZAPOJILI</a:t>
            </a:r>
          </a:p>
          <a:p>
            <a:pPr algn="ctr"/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ELEKTRICKÝ  SPORÁK.  JÁ  POZVU</a:t>
            </a:r>
          </a:p>
          <a:p>
            <a:pPr algn="ctr"/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 NÁVŠTĚVU  KAMARÁDKU.  TA </a:t>
            </a:r>
          </a:p>
          <a:p>
            <a:pPr algn="ctr"/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  SPORÁK  SÁHNE  A  ZABIJE </a:t>
            </a:r>
          </a:p>
          <a:p>
            <a:pPr algn="ctr"/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JÍ  ELEKTRICKÝ  PROUD.</a:t>
            </a:r>
          </a:p>
          <a:p>
            <a:pPr algn="ctr"/>
            <a:r>
              <a:rPr lang="cs-CZ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SPÁCHAL  JSEM  TRESTNÝ  ČIN???</a:t>
            </a:r>
          </a:p>
        </p:txBody>
      </p:sp>
      <p:sp>
        <p:nvSpPr>
          <p:cNvPr id="3" name="Obdélník 2"/>
          <p:cNvSpPr/>
          <p:nvPr/>
        </p:nvSpPr>
        <p:spPr>
          <a:xfrm>
            <a:off x="1691680" y="4725144"/>
            <a:ext cx="17091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ANO</a:t>
            </a:r>
          </a:p>
        </p:txBody>
      </p:sp>
      <p:sp>
        <p:nvSpPr>
          <p:cNvPr id="4" name="Obdélník 3"/>
          <p:cNvSpPr/>
          <p:nvPr/>
        </p:nvSpPr>
        <p:spPr>
          <a:xfrm>
            <a:off x="5994419" y="4581128"/>
            <a:ext cx="1119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5400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NE</a:t>
            </a:r>
          </a:p>
        </p:txBody>
      </p:sp>
      <p:sp>
        <p:nvSpPr>
          <p:cNvPr id="5" name="Obousměrná vodorovná šipka 4">
            <a:hlinkClick r:id="rId2" action="ppaction://hlinksldjump"/>
          </p:cNvPr>
          <p:cNvSpPr/>
          <p:nvPr/>
        </p:nvSpPr>
        <p:spPr>
          <a:xfrm>
            <a:off x="1907704" y="5661248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ousměrná vodorovná šipka 5">
            <a:hlinkClick r:id="" action="ppaction://hlinkshowjump?jump=nextslide"/>
          </p:cNvPr>
          <p:cNvSpPr/>
          <p:nvPr/>
        </p:nvSpPr>
        <p:spPr>
          <a:xfrm>
            <a:off x="5940152" y="5661248"/>
            <a:ext cx="1296144" cy="484632"/>
          </a:xfrm>
          <a:prstGeom prst="leftRightArrow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79531" y="1052736"/>
            <a:ext cx="151355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</a:t>
            </a:r>
            <a:endParaRPr lang="cs-CZ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71777" y="2967335"/>
            <a:ext cx="52004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JÁ SE NIČEHO</a:t>
            </a:r>
          </a:p>
          <a:p>
            <a:pPr algn="ctr"/>
            <a:r>
              <a:rPr lang="cs-CZ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NEDOPUSTIL(A)</a:t>
            </a:r>
          </a:p>
        </p:txBody>
      </p:sp>
      <p:sp>
        <p:nvSpPr>
          <p:cNvPr id="4" name="Šipka nahoru 3">
            <a:hlinkClick r:id="rId2" action="ppaction://hlinksldjump"/>
          </p:cNvPr>
          <p:cNvSpPr/>
          <p:nvPr/>
        </p:nvSpPr>
        <p:spPr>
          <a:xfrm rot="5400000">
            <a:off x="4545708" y="4103364"/>
            <a:ext cx="484632" cy="3456384"/>
          </a:xfrm>
          <a:prstGeom prst="upArrow">
            <a:avLst/>
          </a:prstGeom>
          <a:solidFill>
            <a:srgbClr val="C0000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hnutá šipka nahoru 1">
            <a:hlinkClick r:id="rId2" action="ppaction://hlinksldjump"/>
          </p:cNvPr>
          <p:cNvSpPr/>
          <p:nvPr/>
        </p:nvSpPr>
        <p:spPr>
          <a:xfrm>
            <a:off x="3275856" y="1916832"/>
            <a:ext cx="3384376" cy="2880320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 (x86)\Microsoft Office\MEDIA\CAGCAT10\j0195812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563888" y="2276872"/>
            <a:ext cx="3190767" cy="3288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Trestný 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8800" dirty="0">
                <a:solidFill>
                  <a:srgbClr val="FFFF00"/>
                </a:solidFill>
              </a:rPr>
              <a:t>Co je podle tebe trestný čin ?????????????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3212976"/>
            <a:ext cx="73837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Prezentace slouží k doplnění výkladu nové látky.</a:t>
            </a:r>
          </a:p>
          <a:p>
            <a:r>
              <a:rPr lang="cs-CZ" dirty="0"/>
              <a:t>Při připojení na internet list č. 11,12, 13 odkazuje na webovou stránku, kde je možné se podrobněji informovat o problematice.</a:t>
            </a:r>
          </a:p>
          <a:p>
            <a:r>
              <a:rPr lang="cs-CZ" dirty="0"/>
              <a:t>Jednotlivé snímky se posunují klinutím myši.</a:t>
            </a:r>
          </a:p>
          <a:p>
            <a:endParaRPr lang="cs-CZ" dirty="0"/>
          </a:p>
          <a:p>
            <a:r>
              <a:rPr lang="cs-CZ" dirty="0"/>
              <a:t>OPAKOVÁNÍ</a:t>
            </a:r>
          </a:p>
          <a:p>
            <a:r>
              <a:rPr lang="cs-CZ" dirty="0"/>
              <a:t>Může být společné s učitelem, nebo jednotlivě každý žák.</a:t>
            </a:r>
          </a:p>
          <a:p>
            <a:r>
              <a:rPr lang="cs-CZ" dirty="0"/>
              <a:t>Kliknutím na správnou odpověď se posune na další otázku. Při špatné</a:t>
            </a:r>
          </a:p>
          <a:p>
            <a:r>
              <a:rPr lang="cs-CZ" dirty="0"/>
              <a:t>Se vrací zpět na otázku.  Po správném zodpovězení všech otázek</a:t>
            </a:r>
          </a:p>
          <a:p>
            <a:r>
              <a:rPr lang="cs-CZ" dirty="0"/>
              <a:t>Se objeví žárovka. Klinutím a ní se vrátíme zpět na začátek opakování.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57188" y="1785938"/>
            <a:ext cx="8229600" cy="2857500"/>
          </a:xfrm>
          <a:prstGeom prst="rect">
            <a:avLst/>
          </a:prstGeom>
        </p:spPr>
        <p:txBody>
          <a:bodyPr/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cs-CZ" sz="30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METODICKÝ POPIS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1938" y="260350"/>
            <a:ext cx="6081712" cy="148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475656" y="2924944"/>
          <a:ext cx="6840760" cy="1239909"/>
        </p:xfrm>
        <a:graphic>
          <a:graphicData uri="http://schemas.openxmlformats.org/drawingml/2006/table">
            <a:tbl>
              <a:tblPr/>
              <a:tblGrid>
                <a:gridCol w="810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298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39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/>
                        <a:t>Věznice. </a:t>
                      </a:r>
                      <a:r>
                        <a:rPr lang="cs-CZ" sz="800" i="1" dirty="0"/>
                        <a:t>Www.</a:t>
                      </a:r>
                      <a:r>
                        <a:rPr lang="cs-CZ" sz="800" i="1" dirty="0" err="1"/>
                        <a:t>vscr.cz</a:t>
                      </a:r>
                      <a:r>
                        <a:rPr lang="cs-CZ" sz="800" dirty="0"/>
                        <a:t> [online]. 7.1.2010 [cit. 2013-08-18]. Dostupné z: https://www.google.cz/search?q=v%C4%9Bznice&amp;client=firefox-a&amp;hs=DTK&amp;rls=org.mozilla:cs:official&amp;source=lnms&amp;tbm=isch&amp;sa=X&amp;ei=tIQQUtgd0NvhBN7vgKAB&amp;ved=0CAkQ_AUoAQ&amp;biw=1280&amp;bih=832#facrc=_&amp;imgdii=_&amp;imgrc=Sl6e239bUXj7pM%3A%3B1ZZp-dshP5lZ1M%3Bhttp%253A%252F%252Fwww.vscr.cz%252Fclient_data%252F1%252Fphotogallery%252F297%252F1142%252F700x525%252F002.jpg%3Bhttp%253A%252F%252Fwww.vscr.cz%252Fvazebni-veznice-liberec-79%252Fo-nas-1591%252Ffotogalerie-982%252Fvazebni-veznice-5919%3B700%3B525 </a:t>
                      </a:r>
                      <a:endParaRPr lang="cs-CZ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73" marR="390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288" y="1773238"/>
            <a:ext cx="8229600" cy="2857500"/>
          </a:xfrm>
          <a:prstGeom prst="rect">
            <a:avLst/>
          </a:prstGeom>
        </p:spPr>
        <p:txBody>
          <a:bodyPr/>
          <a:lstStyle/>
          <a:p>
            <a:pPr marL="41148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Arial" charset="0"/>
              <a:buNone/>
              <a:tabLst/>
              <a:defRPr/>
            </a:pPr>
            <a:r>
              <a:rPr kumimoji="0" lang="cs-CZ" sz="30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POUŽITÉ ZDROJE 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1938" y="260350"/>
            <a:ext cx="6081712" cy="148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Trestný 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4572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sz="4000" dirty="0">
                <a:solidFill>
                  <a:srgbClr val="FFFF00"/>
                </a:solidFill>
              </a:rPr>
              <a:t>je protiprávní čin, který trestní zákon označuje za trestný a který vykazuje znaky uvedené v takovém zákoně.</a:t>
            </a:r>
          </a:p>
          <a:p>
            <a:pPr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cs-CZ" sz="6000" dirty="0">
                <a:solidFill>
                  <a:srgbClr val="FFC000"/>
                </a:solidFill>
              </a:rPr>
              <a:t>Dělí se na přečiny a zločiny.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Přečin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000" dirty="0">
                <a:solidFill>
                  <a:srgbClr val="FFFF00"/>
                </a:solidFill>
              </a:rPr>
              <a:t>každý nedbalostní trestný čin a ten úmyslný trestný činy, s trestem odnětí svobody s horní hranicí </a:t>
            </a:r>
            <a:r>
              <a:rPr lang="cs-CZ" sz="6600" dirty="0">
                <a:solidFill>
                  <a:srgbClr val="FF0000"/>
                </a:solidFill>
              </a:rPr>
              <a:t>do pěti let</a:t>
            </a:r>
          </a:p>
          <a:p>
            <a:pPr algn="ctr">
              <a:buNone/>
            </a:pPr>
            <a:endParaRPr lang="cs-CZ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Zločin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s-CZ" sz="4000" dirty="0">
                <a:solidFill>
                  <a:srgbClr val="FFFF00"/>
                </a:solidFill>
              </a:rPr>
              <a:t>Je trestný čin, který není podle trestního zákona přečin</a:t>
            </a:r>
          </a:p>
          <a:p>
            <a:pPr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cs-CZ" sz="9600" dirty="0">
                <a:solidFill>
                  <a:srgbClr val="FF0000"/>
                </a:solidFill>
              </a:rPr>
              <a:t>5 – 10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Zvlášť závažný zločin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99592" y="2420888"/>
            <a:ext cx="7772400" cy="38884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4000" dirty="0">
                <a:solidFill>
                  <a:srgbClr val="FFFF00"/>
                </a:solidFill>
              </a:rPr>
              <a:t>Je trestný čin, který není podle trestního zákona přečin</a:t>
            </a:r>
          </a:p>
          <a:p>
            <a:pPr algn="ctr">
              <a:buNone/>
            </a:pPr>
            <a:r>
              <a:rPr lang="cs-CZ" sz="4000" dirty="0">
                <a:solidFill>
                  <a:srgbClr val="FFFF00"/>
                </a:solidFill>
              </a:rPr>
              <a:t>Trest :</a:t>
            </a:r>
          </a:p>
          <a:p>
            <a:pPr algn="ctr">
              <a:buNone/>
            </a:pPr>
            <a:r>
              <a:rPr lang="cs-CZ" sz="6600" dirty="0">
                <a:solidFill>
                  <a:srgbClr val="FF0000"/>
                </a:solidFill>
              </a:rPr>
              <a:t>10 let – výjimečný trest</a:t>
            </a:r>
          </a:p>
          <a:p>
            <a:pPr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 algn="ctr">
              <a:buNone/>
            </a:pPr>
            <a:endParaRPr lang="cs-CZ" sz="4000" dirty="0">
              <a:solidFill>
                <a:srgbClr val="FFFF00"/>
              </a:solidFill>
            </a:endParaRPr>
          </a:p>
          <a:p>
            <a:pPr>
              <a:buNone/>
            </a:pPr>
            <a:endParaRPr lang="cs-CZ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0882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Nedbalostní trestný 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4400" y="2492896"/>
            <a:ext cx="7772400" cy="38626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Trestný čin je spáchán z nedbalosti, jestliže pachatel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a) věděl, že může způsobem uvedeným v trestním zákoně porušit nebo ohrozit zájem chráněný takovým zákonem, ale bez přiměřených důvodů spoléhal, že takové porušení nebo ohrožení nezpůsobí, nebo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b) nevěděl, že svým jednáním může takové porušení nebo ohrožení způsobit, ač o tom vzhledem k okolnostem a k svým osobním poměrům vědět měl a mohl.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b="1" dirty="0">
                <a:solidFill>
                  <a:srgbClr val="FF0000"/>
                </a:solidFill>
              </a:rPr>
              <a:t>Úmyslný trestný čin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14400" y="2348880"/>
            <a:ext cx="7772400" cy="4006680"/>
          </a:xfrm>
        </p:spPr>
        <p:txBody>
          <a:bodyPr/>
          <a:lstStyle/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Trestný čin je spáchán úmyslně, jestliže pachatel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a) chtěl způsobem uvedeným v trestním zákoně porušit nebo ohrozit zájem chráněný takovým zákonem, nebo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</a:rPr>
              <a:t>b) věděl, že svým jednáním může takové porušení nebo ohrožení způsobit, a pro případ, že je způsobí, byl s tím srozuměn.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Vlastní 5">
      <a:dk1>
        <a:srgbClr val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299</TotalTime>
  <Words>708</Words>
  <Application>Microsoft Office PowerPoint</Application>
  <PresentationFormat>Předvádění na obrazovce (4:3)</PresentationFormat>
  <Paragraphs>145</Paragraphs>
  <Slides>31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Metro</vt:lpstr>
      <vt:lpstr> </vt:lpstr>
      <vt:lpstr>Trestný čin</vt:lpstr>
      <vt:lpstr>Trestný čin</vt:lpstr>
      <vt:lpstr>Trestný čin</vt:lpstr>
      <vt:lpstr>Přečin</vt:lpstr>
      <vt:lpstr>Zločin</vt:lpstr>
      <vt:lpstr>Zvlášť závažný zločin</vt:lpstr>
      <vt:lpstr>Nedbalostní trestný čin</vt:lpstr>
      <vt:lpstr>Úmyslný trestný čin</vt:lpstr>
      <vt:lpstr>Prezentace aplikace PowerPoint</vt:lpstr>
      <vt:lpstr>Prezentace aplikace PowerPoint</vt:lpstr>
      <vt:lpstr>DRUHY TRESTŮ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Mirda</dc:creator>
  <cp:lastModifiedBy>beduna</cp:lastModifiedBy>
  <cp:revision>38</cp:revision>
  <dcterms:created xsi:type="dcterms:W3CDTF">2013-04-20T16:52:31Z</dcterms:created>
  <dcterms:modified xsi:type="dcterms:W3CDTF">2020-04-30T06:04:10Z</dcterms:modified>
</cp:coreProperties>
</file>