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16.05.2020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20688"/>
            <a:ext cx="6081712" cy="14859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979712" y="3140968"/>
            <a:ext cx="4746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VYLUČOVACÍ SOUSTAVA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99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K ČEMU SLOUŽÍ VYLUČOVACÍ SOUSTAVA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 těle vznikají při </a:t>
            </a:r>
            <a:r>
              <a:rPr lang="cs-CZ" sz="2400" b="1" dirty="0" smtClean="0"/>
              <a:t>přeměně látek zplodiny</a:t>
            </a:r>
            <a:r>
              <a:rPr lang="cs-CZ" sz="2400" dirty="0" smtClean="0"/>
              <a:t>, které je třeba z těla vyloučit</a:t>
            </a:r>
          </a:p>
          <a:p>
            <a:r>
              <a:rPr lang="cs-CZ" sz="2400" dirty="0" smtClean="0"/>
              <a:t>Pokud by v těle zůstaly, velice by </a:t>
            </a:r>
            <a:r>
              <a:rPr lang="cs-CZ" sz="2400" b="1" dirty="0" smtClean="0"/>
              <a:t>škodily</a:t>
            </a:r>
          </a:p>
          <a:p>
            <a:r>
              <a:rPr lang="cs-CZ" sz="2400" dirty="0" smtClean="0"/>
              <a:t>Tyto látky se z těla </a:t>
            </a:r>
            <a:r>
              <a:rPr lang="cs-CZ" sz="2400" b="1" dirty="0" smtClean="0"/>
              <a:t>vylučují močí</a:t>
            </a:r>
          </a:p>
          <a:p>
            <a:r>
              <a:rPr lang="cs-CZ" sz="2400" dirty="0" smtClean="0"/>
              <a:t>Vlastním vylučovacím  orgánem jsou </a:t>
            </a:r>
            <a:r>
              <a:rPr lang="cs-CZ" sz="2400" b="1" dirty="0" smtClean="0"/>
              <a:t>ledviny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21412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LEDVINY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Jsou uloženy po obou stranách bederní páteře</a:t>
            </a:r>
          </a:p>
          <a:p>
            <a:r>
              <a:rPr lang="cs-CZ" sz="2400" dirty="0" smtClean="0"/>
              <a:t>Na řezu ledvinou vidíme světlejší kůru a tmavší dřeň</a:t>
            </a:r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Zde vidíš uložení ledvin v těle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05" y="2511824"/>
            <a:ext cx="2466975" cy="156524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477366"/>
            <a:ext cx="3362325" cy="368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80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LEDVINY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Základní funkční jednotkou  ledviny je ledvinné tělísko</a:t>
            </a:r>
          </a:p>
          <a:p>
            <a:r>
              <a:rPr lang="cs-CZ" sz="2400" dirty="0" smtClean="0"/>
              <a:t>V obou ledvinách má člověk asi dva miliony takových klubíček</a:t>
            </a:r>
          </a:p>
          <a:p>
            <a:r>
              <a:rPr lang="cs-CZ" sz="2400" dirty="0" smtClean="0"/>
              <a:t>V klubíčcích dochází k filtraci krve a tvorbě moči</a:t>
            </a:r>
          </a:p>
          <a:p>
            <a:r>
              <a:rPr lang="cs-CZ" sz="2400" dirty="0" smtClean="0"/>
              <a:t>Ta se pak sběracími kanálky dostává do ledviny</a:t>
            </a:r>
          </a:p>
          <a:p>
            <a:r>
              <a:rPr lang="cs-CZ" sz="2400" dirty="0" smtClean="0"/>
              <a:t>Z ledviny potom močovody do močového měchýře</a:t>
            </a:r>
          </a:p>
          <a:p>
            <a:r>
              <a:rPr lang="cs-CZ" sz="2400" dirty="0" smtClean="0"/>
              <a:t>Zde vidíš funkční jednotku ledviny –ledvinné  klubíčko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6366" y="4509120"/>
            <a:ext cx="2304256" cy="2090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515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JEDNOTLIVÉ ČÁSTI VYLUČOVACÍ SOUSTAVY</a:t>
            </a:r>
            <a:endParaRPr lang="cs-CZ" sz="3200" b="1" dirty="0">
              <a:solidFill>
                <a:srgbClr val="FF000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526964"/>
            <a:ext cx="3744416" cy="4773335"/>
          </a:xfrm>
        </p:spPr>
      </p:pic>
      <p:sp>
        <p:nvSpPr>
          <p:cNvPr id="5" name="Šipka doprava 4"/>
          <p:cNvSpPr/>
          <p:nvPr/>
        </p:nvSpPr>
        <p:spPr>
          <a:xfrm>
            <a:off x="1619672" y="3429000"/>
            <a:ext cx="216024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LEDVINA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Šipka doprava 5"/>
          <p:cNvSpPr/>
          <p:nvPr/>
        </p:nvSpPr>
        <p:spPr>
          <a:xfrm>
            <a:off x="1899481" y="4986884"/>
            <a:ext cx="205852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MOČOVÝ MĚCHÝŘ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Šipka doleva 6"/>
          <p:cNvSpPr/>
          <p:nvPr/>
        </p:nvSpPr>
        <p:spPr>
          <a:xfrm>
            <a:off x="4860032" y="3930867"/>
            <a:ext cx="169848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MOČOVODY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64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MOČOVÝ MĚCHÝŘ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 smtClean="0"/>
              <a:t>Je vak z</a:t>
            </a:r>
            <a:r>
              <a:rPr lang="cs-CZ" sz="2400" b="1" dirty="0" smtClean="0"/>
              <a:t> hladkého svalstva </a:t>
            </a:r>
            <a:r>
              <a:rPr lang="cs-CZ" sz="2400" dirty="0" smtClean="0"/>
              <a:t>uložený v pánevní dutině</a:t>
            </a:r>
          </a:p>
          <a:p>
            <a:r>
              <a:rPr lang="cs-CZ" sz="2400" dirty="0" smtClean="0"/>
              <a:t>Slouží jako </a:t>
            </a:r>
            <a:r>
              <a:rPr lang="cs-CZ" sz="2400" b="1" dirty="0" smtClean="0"/>
              <a:t>rezervoár moči</a:t>
            </a:r>
          </a:p>
          <a:p>
            <a:r>
              <a:rPr lang="cs-CZ" sz="2400" dirty="0" smtClean="0"/>
              <a:t>Jeho kapacita je </a:t>
            </a:r>
            <a:r>
              <a:rPr lang="cs-CZ" sz="2400" b="1" dirty="0" smtClean="0"/>
              <a:t>500 – 700 </a:t>
            </a:r>
            <a:r>
              <a:rPr lang="cs-CZ" sz="2400" dirty="0" smtClean="0"/>
              <a:t>ml moči</a:t>
            </a:r>
          </a:p>
          <a:p>
            <a:r>
              <a:rPr lang="cs-CZ" sz="2400" dirty="0" smtClean="0"/>
              <a:t>Při močení se stěny </a:t>
            </a:r>
            <a:r>
              <a:rPr lang="cs-CZ" sz="2400" b="1" dirty="0" smtClean="0"/>
              <a:t>měchýře smršťují</a:t>
            </a:r>
          </a:p>
          <a:p>
            <a:r>
              <a:rPr lang="cs-CZ" sz="2400" dirty="0" smtClean="0"/>
              <a:t>Z močového měchýře odtéká moč </a:t>
            </a:r>
            <a:r>
              <a:rPr lang="cs-CZ" sz="2400" b="1" dirty="0" smtClean="0"/>
              <a:t>močovou trubicí </a:t>
            </a:r>
            <a:r>
              <a:rPr lang="cs-CZ" sz="2400" dirty="0" smtClean="0"/>
              <a:t>ven z těla</a:t>
            </a:r>
          </a:p>
          <a:p>
            <a:r>
              <a:rPr lang="cs-CZ" sz="2400" dirty="0" smtClean="0"/>
              <a:t>Močová trubice má kruhové svěrač, které slouží k </a:t>
            </a:r>
            <a:r>
              <a:rPr lang="cs-CZ" sz="2400" b="1" dirty="0" smtClean="0"/>
              <a:t>zadržování moči</a:t>
            </a:r>
          </a:p>
          <a:p>
            <a:r>
              <a:rPr lang="cs-CZ" sz="2400" dirty="0" smtClean="0"/>
              <a:t>Zevní svěrač je </a:t>
            </a:r>
            <a:r>
              <a:rPr lang="cs-CZ" sz="2400" b="1" dirty="0" smtClean="0"/>
              <a:t>ovlivňován naší vůlí</a:t>
            </a:r>
          </a:p>
          <a:p>
            <a:r>
              <a:rPr lang="cs-CZ" sz="2400" dirty="0" smtClean="0"/>
              <a:t>Za jeden den vyloučíme z těla až </a:t>
            </a:r>
            <a:r>
              <a:rPr lang="cs-CZ" sz="2400" b="1" dirty="0" smtClean="0"/>
              <a:t>1,5 litru moči</a:t>
            </a:r>
          </a:p>
          <a:p>
            <a:r>
              <a:rPr lang="cs-CZ" sz="2400" dirty="0" smtClean="0"/>
              <a:t>Může to být i víc, záleží na množství přijímaných tekutin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1986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MOČOVÝ MĚCHÝŘ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Zde vidíš močový měchýř a jeho uložení v těle</a:t>
            </a:r>
            <a:endParaRPr lang="cs-CZ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2132856"/>
            <a:ext cx="3816424" cy="4186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60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ČINNOST LEDVIN 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Činnost ledvin je </a:t>
            </a:r>
            <a:r>
              <a:rPr lang="cs-CZ" sz="2400" b="1" dirty="0" smtClean="0"/>
              <a:t>nepřetržitá</a:t>
            </a:r>
          </a:p>
          <a:p>
            <a:r>
              <a:rPr lang="cs-CZ" sz="2400" dirty="0" smtClean="0"/>
              <a:t>Je řízena </a:t>
            </a:r>
            <a:r>
              <a:rPr lang="cs-CZ" sz="2400" b="1" dirty="0" smtClean="0"/>
              <a:t>nervovou soustavou a žlázami s vnitřní sekrecí</a:t>
            </a:r>
          </a:p>
          <a:p>
            <a:r>
              <a:rPr lang="cs-CZ" sz="2400" dirty="0" smtClean="0"/>
              <a:t>Ledviny jsou orgán pro člověka </a:t>
            </a:r>
            <a:r>
              <a:rPr lang="cs-CZ" sz="2400" b="1" dirty="0" smtClean="0"/>
              <a:t>naprosto nezbytný</a:t>
            </a:r>
          </a:p>
          <a:p>
            <a:r>
              <a:rPr lang="cs-CZ" sz="2400" dirty="0" smtClean="0"/>
              <a:t>Zastaví – li se jeho činnost, člověk umírá na </a:t>
            </a:r>
            <a:r>
              <a:rPr lang="cs-CZ" sz="2400" b="1" dirty="0" smtClean="0"/>
              <a:t>otravu</a:t>
            </a:r>
            <a:r>
              <a:rPr lang="cs-CZ" sz="2400" dirty="0" smtClean="0"/>
              <a:t> produkty vlastního metabolismu</a:t>
            </a:r>
          </a:p>
          <a:p>
            <a:r>
              <a:rPr lang="cs-CZ" sz="2400" dirty="0" smtClean="0"/>
              <a:t>Jediným řešením je napojení nemocného  na </a:t>
            </a:r>
            <a:r>
              <a:rPr lang="cs-CZ" sz="2400" b="1" dirty="0" smtClean="0"/>
              <a:t>umělou ledvinu</a:t>
            </a:r>
          </a:p>
          <a:p>
            <a:r>
              <a:rPr lang="cs-CZ" sz="2400" dirty="0" smtClean="0"/>
              <a:t>Krev je vedena do </a:t>
            </a:r>
            <a:r>
              <a:rPr lang="cs-CZ" sz="2400" b="1" dirty="0" smtClean="0"/>
              <a:t>speciálního přístroje</a:t>
            </a:r>
            <a:r>
              <a:rPr lang="cs-CZ" sz="2400" dirty="0" smtClean="0"/>
              <a:t>, který znečištěnou krev filtruje a čistí</a:t>
            </a:r>
          </a:p>
          <a:p>
            <a:r>
              <a:rPr lang="cs-CZ" sz="2400" dirty="0" smtClean="0"/>
              <a:t>Tato procedura se musí </a:t>
            </a:r>
            <a:r>
              <a:rPr lang="cs-CZ" sz="2400" b="1" dirty="0" smtClean="0"/>
              <a:t>opakovat několikrát týdně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772051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UMĚLÁ LEDVINA - HEMODIALÝZA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Pacient napojený na dialýzu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708920"/>
            <a:ext cx="5832648" cy="3266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383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88</TotalTime>
  <Words>283</Words>
  <Application>Microsoft Office PowerPoint</Application>
  <PresentationFormat>Předvádění na obrazovce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Administrativní</vt:lpstr>
      <vt:lpstr>Prezentace aplikace PowerPoint</vt:lpstr>
      <vt:lpstr>K ČEMU SLOUŽÍ VYLUČOVACÍ SOUSTAVA</vt:lpstr>
      <vt:lpstr>LEDVINY</vt:lpstr>
      <vt:lpstr>LEDVINY</vt:lpstr>
      <vt:lpstr>JEDNOTLIVÉ ČÁSTI VYLUČOVACÍ SOUSTAVY</vt:lpstr>
      <vt:lpstr>MOČOVÝ MĚCHÝŘ</vt:lpstr>
      <vt:lpstr>MOČOVÝ MĚCHÝŘ</vt:lpstr>
      <vt:lpstr>ČINNOST LEDVIN </vt:lpstr>
      <vt:lpstr>UMĚLÁ LEDVINA - HEMODIALÝZA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</dc:creator>
  <cp:lastModifiedBy>Iva</cp:lastModifiedBy>
  <cp:revision>13</cp:revision>
  <dcterms:created xsi:type="dcterms:W3CDTF">2011-08-14T18:37:25Z</dcterms:created>
  <dcterms:modified xsi:type="dcterms:W3CDTF">2020-05-16T12:18:55Z</dcterms:modified>
</cp:coreProperties>
</file>